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6858000" cx="12192000"/>
  <p:notesSz cx="6858000" cy="9144000"/>
  <p:embeddedFontLst>
    <p:embeddedFont>
      <p:font typeface="Century Gothic"/>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5" roundtripDataSignature="AMtx7mjQV0XJvPPX0FPTfX2vdD7cv9xND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CenturyGothic-bold.fntdata"/><Relationship Id="rId21" Type="http://schemas.openxmlformats.org/officeDocument/2006/relationships/font" Target="fonts/CenturyGothic-regular.fntdata"/><Relationship Id="rId24" Type="http://schemas.openxmlformats.org/officeDocument/2006/relationships/font" Target="fonts/CenturyGothic-boldItalic.fntdata"/><Relationship Id="rId23" Type="http://schemas.openxmlformats.org/officeDocument/2006/relationships/font" Target="fonts/CenturyGothic-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customschemas.google.com/relationships/presentationmetadata" Target="meta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a393c2f05a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a393c2f05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a393c2f05a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a393c2f05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a393c2f05a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a393c2f05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a34ffb547f_5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 the left, we see the distribution of professions, where artists and healthcare workers make up the largest groups.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On the right, the income histogram shows a wide but slightly right-skewed distribution.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Finally, the correlation heatmap at the bottom helps us identify relationships between variables, such as the strong correlations along the diagonal and weaker relationships among demographic features. so this chart tells us the correlation is very weak.</a:t>
            </a:r>
            <a:endParaRPr/>
          </a:p>
        </p:txBody>
      </p:sp>
      <p:sp>
        <p:nvSpPr>
          <p:cNvPr id="193" name="Google Shape;193;g3a34ffb547f_5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a35965b8c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g3a35965b8c8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a390ec7a8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a390ec7a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a390ec7a8a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a390ec7a8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8" name="Shape 38"/>
        <p:cNvGrpSpPr/>
        <p:nvPr/>
      </p:nvGrpSpPr>
      <p:grpSpPr>
        <a:xfrm>
          <a:off x="0" y="0"/>
          <a:ext cx="0" cy="0"/>
          <a:chOff x="0" y="0"/>
          <a:chExt cx="0" cy="0"/>
        </a:xfrm>
      </p:grpSpPr>
      <p:sp>
        <p:nvSpPr>
          <p:cNvPr id="39" name="Google Shape;39;p18"/>
          <p:cNvSpPr txBox="1"/>
          <p:nvPr>
            <p:ph type="ctrTitle"/>
          </p:nvPr>
        </p:nvSpPr>
        <p:spPr>
          <a:xfrm>
            <a:off x="2589213" y="2514600"/>
            <a:ext cx="8915399" cy="2262781"/>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18"/>
          <p:cNvSpPr txBox="1"/>
          <p:nvPr>
            <p:ph idx="1" type="subTitle"/>
          </p:nvPr>
        </p:nvSpPr>
        <p:spPr>
          <a:xfrm>
            <a:off x="2589213" y="4777379"/>
            <a:ext cx="8915399" cy="1126283"/>
          </a:xfrm>
          <a:prstGeom prst="rect">
            <a:avLst/>
          </a:prstGeom>
          <a:noFill/>
          <a:ln>
            <a:noFill/>
          </a:ln>
        </p:spPr>
        <p:txBody>
          <a:bodyPr anchorCtr="0" anchor="t" bIns="45700" lIns="91425" spcFirstLastPara="1" rIns="91425" wrap="square" tIns="45700">
            <a:normAutofit/>
          </a:bodyPr>
          <a:lstStyle>
            <a:lvl1pPr lvl="0" algn="l">
              <a:spcBef>
                <a:spcPts val="1000"/>
              </a:spcBef>
              <a:spcAft>
                <a:spcPts val="0"/>
              </a:spcAft>
              <a:buSzPts val="1800"/>
              <a:buNone/>
              <a:defRPr>
                <a:solidFill>
                  <a:srgbClr val="595959"/>
                </a:solidFill>
              </a:defRPr>
            </a:lvl1pPr>
            <a:lvl2pPr lvl="1" algn="ctr">
              <a:spcBef>
                <a:spcPts val="1000"/>
              </a:spcBef>
              <a:spcAft>
                <a:spcPts val="0"/>
              </a:spcAft>
              <a:buSzPts val="1600"/>
              <a:buNone/>
              <a:defRPr>
                <a:solidFill>
                  <a:srgbClr val="888888"/>
                </a:solidFill>
              </a:defRPr>
            </a:lvl2pPr>
            <a:lvl3pPr lvl="2" algn="ctr">
              <a:spcBef>
                <a:spcPts val="1000"/>
              </a:spcBef>
              <a:spcAft>
                <a:spcPts val="0"/>
              </a:spcAft>
              <a:buSzPts val="1400"/>
              <a:buNone/>
              <a:defRPr>
                <a:solidFill>
                  <a:srgbClr val="888888"/>
                </a:solidFill>
              </a:defRPr>
            </a:lvl3pPr>
            <a:lvl4pPr lvl="3" algn="ctr">
              <a:spcBef>
                <a:spcPts val="1000"/>
              </a:spcBef>
              <a:spcAft>
                <a:spcPts val="0"/>
              </a:spcAft>
              <a:buSzPts val="1200"/>
              <a:buNone/>
              <a:defRPr>
                <a:solidFill>
                  <a:srgbClr val="888888"/>
                </a:solidFill>
              </a:defRPr>
            </a:lvl4pPr>
            <a:lvl5pPr lvl="4" algn="ctr">
              <a:spcBef>
                <a:spcPts val="1000"/>
              </a:spcBef>
              <a:spcAft>
                <a:spcPts val="0"/>
              </a:spcAft>
              <a:buSzPts val="1200"/>
              <a:buNone/>
              <a:defRPr>
                <a:solidFill>
                  <a:srgbClr val="888888"/>
                </a:solidFill>
              </a:defRPr>
            </a:lvl5pPr>
            <a:lvl6pPr lvl="5" algn="ctr">
              <a:spcBef>
                <a:spcPts val="1000"/>
              </a:spcBef>
              <a:spcAft>
                <a:spcPts val="0"/>
              </a:spcAft>
              <a:buSzPts val="1200"/>
              <a:buNone/>
              <a:defRPr>
                <a:solidFill>
                  <a:srgbClr val="888888"/>
                </a:solidFill>
              </a:defRPr>
            </a:lvl6pPr>
            <a:lvl7pPr lvl="6" algn="ctr">
              <a:spcBef>
                <a:spcPts val="1000"/>
              </a:spcBef>
              <a:spcAft>
                <a:spcPts val="0"/>
              </a:spcAft>
              <a:buSzPts val="1200"/>
              <a:buNone/>
              <a:defRPr>
                <a:solidFill>
                  <a:srgbClr val="888888"/>
                </a:solidFill>
              </a:defRPr>
            </a:lvl7pPr>
            <a:lvl8pPr lvl="7" algn="ctr">
              <a:spcBef>
                <a:spcPts val="1000"/>
              </a:spcBef>
              <a:spcAft>
                <a:spcPts val="0"/>
              </a:spcAft>
              <a:buSzPts val="1200"/>
              <a:buNone/>
              <a:defRPr>
                <a:solidFill>
                  <a:srgbClr val="888888"/>
                </a:solidFill>
              </a:defRPr>
            </a:lvl8pPr>
            <a:lvl9pPr lvl="8" algn="ctr">
              <a:spcBef>
                <a:spcPts val="1000"/>
              </a:spcBef>
              <a:spcAft>
                <a:spcPts val="0"/>
              </a:spcAft>
              <a:buSzPts val="1200"/>
              <a:buNone/>
              <a:defRPr>
                <a:solidFill>
                  <a:srgbClr val="888888"/>
                </a:solidFill>
              </a:defRPr>
            </a:lvl9pPr>
          </a:lstStyle>
          <a:p/>
        </p:txBody>
      </p:sp>
      <p:sp>
        <p:nvSpPr>
          <p:cNvPr id="41" name="Google Shape;41;p18"/>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8"/>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8"/>
          <p:cNvSpPr/>
          <p:nvPr/>
        </p:nvSpPr>
        <p:spPr>
          <a:xfrm>
            <a:off x="0" y="4323810"/>
            <a:ext cx="1744652" cy="778589"/>
          </a:xfrm>
          <a:custGeom>
            <a:rect b="b" l="l" r="r" t="t"/>
            <a:pathLst>
              <a:path extrusionOk="0" h="166" w="372">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8"/>
          <p:cNvSpPr txBox="1"/>
          <p:nvPr>
            <p:ph idx="12" type="sldNum"/>
          </p:nvPr>
        </p:nvSpPr>
        <p:spPr>
          <a:xfrm>
            <a:off x="531812" y="4529540"/>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04" name="Shape 104"/>
        <p:cNvGrpSpPr/>
        <p:nvPr/>
      </p:nvGrpSpPr>
      <p:grpSpPr>
        <a:xfrm>
          <a:off x="0" y="0"/>
          <a:ext cx="0" cy="0"/>
          <a:chOff x="0" y="0"/>
          <a:chExt cx="0" cy="0"/>
        </a:xfrm>
      </p:grpSpPr>
      <p:sp>
        <p:nvSpPr>
          <p:cNvPr id="105" name="Google Shape;105;p27"/>
          <p:cNvSpPr txBox="1"/>
          <p:nvPr>
            <p:ph type="title"/>
          </p:nvPr>
        </p:nvSpPr>
        <p:spPr>
          <a:xfrm>
            <a:off x="2589212" y="609600"/>
            <a:ext cx="8915399" cy="311704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262626"/>
              </a:buClr>
              <a:buSzPts val="4800"/>
              <a:buFont typeface="Century Gothic"/>
              <a:buNone/>
              <a:defRPr b="0" sz="4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27"/>
          <p:cNvSpPr txBox="1"/>
          <p:nvPr>
            <p:ph idx="1" type="body"/>
          </p:nvPr>
        </p:nvSpPr>
        <p:spPr>
          <a:xfrm>
            <a:off x="2589212" y="4354046"/>
            <a:ext cx="8915399" cy="1555864"/>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800"/>
              <a:buNone/>
              <a:defRPr sz="1800">
                <a:solidFill>
                  <a:srgbClr val="595959"/>
                </a:solidFill>
              </a:defRPr>
            </a:lvl1pPr>
            <a:lvl2pPr indent="-228600" lvl="1" marL="914400" algn="l">
              <a:spcBef>
                <a:spcPts val="1000"/>
              </a:spcBef>
              <a:spcAft>
                <a:spcPts val="0"/>
              </a:spcAft>
              <a:buSzPts val="1800"/>
              <a:buNone/>
              <a:defRPr sz="1800">
                <a:solidFill>
                  <a:srgbClr val="888888"/>
                </a:solidFill>
              </a:defRPr>
            </a:lvl2pPr>
            <a:lvl3pPr indent="-228600" lvl="2" marL="1371600" algn="l">
              <a:spcBef>
                <a:spcPts val="1000"/>
              </a:spcBef>
              <a:spcAft>
                <a:spcPts val="0"/>
              </a:spcAft>
              <a:buSzPts val="1600"/>
              <a:buNone/>
              <a:defRPr sz="1600">
                <a:solidFill>
                  <a:srgbClr val="888888"/>
                </a:solidFill>
              </a:defRPr>
            </a:lvl3pPr>
            <a:lvl4pPr indent="-228600" lvl="3" marL="1828800" algn="l">
              <a:spcBef>
                <a:spcPts val="1000"/>
              </a:spcBef>
              <a:spcAft>
                <a:spcPts val="0"/>
              </a:spcAft>
              <a:buSzPts val="1400"/>
              <a:buNone/>
              <a:defRPr sz="1400">
                <a:solidFill>
                  <a:srgbClr val="888888"/>
                </a:solidFill>
              </a:defRPr>
            </a:lvl4pPr>
            <a:lvl5pPr indent="-228600" lvl="4" marL="2286000" algn="l">
              <a:spcBef>
                <a:spcPts val="1000"/>
              </a:spcBef>
              <a:spcAft>
                <a:spcPts val="0"/>
              </a:spcAft>
              <a:buSzPts val="1400"/>
              <a:buNone/>
              <a:defRPr sz="1400">
                <a:solidFill>
                  <a:srgbClr val="888888"/>
                </a:solidFill>
              </a:defRPr>
            </a:lvl5pPr>
            <a:lvl6pPr indent="-228600" lvl="5" marL="2743200" algn="l">
              <a:spcBef>
                <a:spcPts val="1000"/>
              </a:spcBef>
              <a:spcAft>
                <a:spcPts val="0"/>
              </a:spcAft>
              <a:buSzPts val="1400"/>
              <a:buNone/>
              <a:defRPr sz="1400">
                <a:solidFill>
                  <a:srgbClr val="888888"/>
                </a:solidFill>
              </a:defRPr>
            </a:lvl6pPr>
            <a:lvl7pPr indent="-228600" lvl="6" marL="3200400" algn="l">
              <a:spcBef>
                <a:spcPts val="1000"/>
              </a:spcBef>
              <a:spcAft>
                <a:spcPts val="0"/>
              </a:spcAft>
              <a:buSzPts val="1400"/>
              <a:buNone/>
              <a:defRPr sz="1400">
                <a:solidFill>
                  <a:srgbClr val="888888"/>
                </a:solidFill>
              </a:defRPr>
            </a:lvl7pPr>
            <a:lvl8pPr indent="-228600" lvl="7" marL="3657600" algn="l">
              <a:spcBef>
                <a:spcPts val="1000"/>
              </a:spcBef>
              <a:spcAft>
                <a:spcPts val="0"/>
              </a:spcAft>
              <a:buSzPts val="1400"/>
              <a:buNone/>
              <a:defRPr sz="1400">
                <a:solidFill>
                  <a:srgbClr val="888888"/>
                </a:solidFill>
              </a:defRPr>
            </a:lvl8pPr>
            <a:lvl9pPr indent="-228600" lvl="8" marL="4114800" algn="l">
              <a:spcBef>
                <a:spcPts val="1000"/>
              </a:spcBef>
              <a:spcAft>
                <a:spcPts val="0"/>
              </a:spcAft>
              <a:buSzPts val="1400"/>
              <a:buNone/>
              <a:defRPr sz="1400">
                <a:solidFill>
                  <a:srgbClr val="888888"/>
                </a:solidFill>
              </a:defRPr>
            </a:lvl9pPr>
          </a:lstStyle>
          <a:p/>
        </p:txBody>
      </p:sp>
      <p:sp>
        <p:nvSpPr>
          <p:cNvPr id="107" name="Google Shape;107;p27"/>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27"/>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27"/>
          <p:cNvSpPr/>
          <p:nvPr/>
        </p:nvSpPr>
        <p:spPr>
          <a:xfrm flipH="1" rot="10800000">
            <a:off x="-4189" y="31781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7"/>
          <p:cNvSpPr txBox="1"/>
          <p:nvPr>
            <p:ph idx="12" type="sldNum"/>
          </p:nvPr>
        </p:nvSpPr>
        <p:spPr>
          <a:xfrm>
            <a:off x="531812" y="3244139"/>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11" name="Shape 111"/>
        <p:cNvGrpSpPr/>
        <p:nvPr/>
      </p:nvGrpSpPr>
      <p:grpSpPr>
        <a:xfrm>
          <a:off x="0" y="0"/>
          <a:ext cx="0" cy="0"/>
          <a:chOff x="0" y="0"/>
          <a:chExt cx="0" cy="0"/>
        </a:xfrm>
      </p:grpSpPr>
      <p:sp>
        <p:nvSpPr>
          <p:cNvPr id="112" name="Google Shape;112;p28"/>
          <p:cNvSpPr txBox="1"/>
          <p:nvPr>
            <p:ph type="title"/>
          </p:nvPr>
        </p:nvSpPr>
        <p:spPr>
          <a:xfrm>
            <a:off x="2849949" y="609600"/>
            <a:ext cx="8393926" cy="2895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262626"/>
              </a:buClr>
              <a:buSzPts val="4800"/>
              <a:buFont typeface="Century Gothic"/>
              <a:buNone/>
              <a:defRPr b="0" sz="4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28"/>
          <p:cNvSpPr txBox="1"/>
          <p:nvPr>
            <p:ph idx="1" type="body"/>
          </p:nvPr>
        </p:nvSpPr>
        <p:spPr>
          <a:xfrm>
            <a:off x="3275012" y="3505200"/>
            <a:ext cx="7536554" cy="381000"/>
          </a:xfrm>
          <a:prstGeom prst="rect">
            <a:avLst/>
          </a:prstGeom>
          <a:noFill/>
          <a:ln>
            <a:noFill/>
          </a:ln>
        </p:spPr>
        <p:txBody>
          <a:bodyPr anchorCtr="0" anchor="ctr" bIns="45700" lIns="91425" spcFirstLastPara="1" rIns="91425" wrap="square" tIns="45700">
            <a:noAutofit/>
          </a:bodyPr>
          <a:lstStyle>
            <a:lvl1pPr indent="-228600" lvl="0" marL="457200" algn="l">
              <a:spcBef>
                <a:spcPts val="1000"/>
              </a:spcBef>
              <a:spcAft>
                <a:spcPts val="0"/>
              </a:spcAft>
              <a:buSzPts val="1600"/>
              <a:buFont typeface="Century Gothic"/>
              <a:buNone/>
              <a:defRPr sz="1600">
                <a:solidFill>
                  <a:srgbClr val="7F7F7F"/>
                </a:solidFill>
              </a:defRPr>
            </a:lvl1pPr>
            <a:lvl2pPr indent="-228600" lvl="1" marL="914400" algn="l">
              <a:spcBef>
                <a:spcPts val="1000"/>
              </a:spcBef>
              <a:spcAft>
                <a:spcPts val="0"/>
              </a:spcAft>
              <a:buSzPts val="1600"/>
              <a:buFont typeface="Century Gothic"/>
              <a:buNone/>
              <a:defRPr/>
            </a:lvl2pPr>
            <a:lvl3pPr indent="-228600" lvl="2" marL="1371600" algn="l">
              <a:spcBef>
                <a:spcPts val="1000"/>
              </a:spcBef>
              <a:spcAft>
                <a:spcPts val="0"/>
              </a:spcAft>
              <a:buSzPts val="1400"/>
              <a:buFont typeface="Century Gothic"/>
              <a:buNone/>
              <a:defRPr/>
            </a:lvl3pPr>
            <a:lvl4pPr indent="-228600" lvl="3" marL="1828800" algn="l">
              <a:spcBef>
                <a:spcPts val="1000"/>
              </a:spcBef>
              <a:spcAft>
                <a:spcPts val="0"/>
              </a:spcAft>
              <a:buSzPts val="1200"/>
              <a:buFont typeface="Century Gothic"/>
              <a:buNone/>
              <a:defRPr/>
            </a:lvl4pPr>
            <a:lvl5pPr indent="-228600" lvl="4" marL="2286000" algn="l">
              <a:spcBef>
                <a:spcPts val="1000"/>
              </a:spcBef>
              <a:spcAft>
                <a:spcPts val="0"/>
              </a:spcAft>
              <a:buSzPts val="1200"/>
              <a:buFont typeface="Century Gothic"/>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14" name="Google Shape;114;p28"/>
          <p:cNvSpPr txBox="1"/>
          <p:nvPr>
            <p:ph idx="2" type="body"/>
          </p:nvPr>
        </p:nvSpPr>
        <p:spPr>
          <a:xfrm>
            <a:off x="2589212" y="4354046"/>
            <a:ext cx="8915399" cy="1555864"/>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800"/>
              <a:buNone/>
              <a:defRPr sz="1800">
                <a:solidFill>
                  <a:srgbClr val="595959"/>
                </a:solidFill>
              </a:defRPr>
            </a:lvl1pPr>
            <a:lvl2pPr indent="-228600" lvl="1" marL="914400" algn="l">
              <a:spcBef>
                <a:spcPts val="1000"/>
              </a:spcBef>
              <a:spcAft>
                <a:spcPts val="0"/>
              </a:spcAft>
              <a:buSzPts val="1800"/>
              <a:buNone/>
              <a:defRPr sz="1800">
                <a:solidFill>
                  <a:srgbClr val="888888"/>
                </a:solidFill>
              </a:defRPr>
            </a:lvl2pPr>
            <a:lvl3pPr indent="-228600" lvl="2" marL="1371600" algn="l">
              <a:spcBef>
                <a:spcPts val="1000"/>
              </a:spcBef>
              <a:spcAft>
                <a:spcPts val="0"/>
              </a:spcAft>
              <a:buSzPts val="1600"/>
              <a:buNone/>
              <a:defRPr sz="1600">
                <a:solidFill>
                  <a:srgbClr val="888888"/>
                </a:solidFill>
              </a:defRPr>
            </a:lvl3pPr>
            <a:lvl4pPr indent="-228600" lvl="3" marL="1828800" algn="l">
              <a:spcBef>
                <a:spcPts val="1000"/>
              </a:spcBef>
              <a:spcAft>
                <a:spcPts val="0"/>
              </a:spcAft>
              <a:buSzPts val="1400"/>
              <a:buNone/>
              <a:defRPr sz="1400">
                <a:solidFill>
                  <a:srgbClr val="888888"/>
                </a:solidFill>
              </a:defRPr>
            </a:lvl4pPr>
            <a:lvl5pPr indent="-228600" lvl="4" marL="2286000" algn="l">
              <a:spcBef>
                <a:spcPts val="1000"/>
              </a:spcBef>
              <a:spcAft>
                <a:spcPts val="0"/>
              </a:spcAft>
              <a:buSzPts val="1400"/>
              <a:buNone/>
              <a:defRPr sz="1400">
                <a:solidFill>
                  <a:srgbClr val="888888"/>
                </a:solidFill>
              </a:defRPr>
            </a:lvl5pPr>
            <a:lvl6pPr indent="-228600" lvl="5" marL="2743200" algn="l">
              <a:spcBef>
                <a:spcPts val="1000"/>
              </a:spcBef>
              <a:spcAft>
                <a:spcPts val="0"/>
              </a:spcAft>
              <a:buSzPts val="1400"/>
              <a:buNone/>
              <a:defRPr sz="1400">
                <a:solidFill>
                  <a:srgbClr val="888888"/>
                </a:solidFill>
              </a:defRPr>
            </a:lvl6pPr>
            <a:lvl7pPr indent="-228600" lvl="6" marL="3200400" algn="l">
              <a:spcBef>
                <a:spcPts val="1000"/>
              </a:spcBef>
              <a:spcAft>
                <a:spcPts val="0"/>
              </a:spcAft>
              <a:buSzPts val="1400"/>
              <a:buNone/>
              <a:defRPr sz="1400">
                <a:solidFill>
                  <a:srgbClr val="888888"/>
                </a:solidFill>
              </a:defRPr>
            </a:lvl7pPr>
            <a:lvl8pPr indent="-228600" lvl="7" marL="3657600" algn="l">
              <a:spcBef>
                <a:spcPts val="1000"/>
              </a:spcBef>
              <a:spcAft>
                <a:spcPts val="0"/>
              </a:spcAft>
              <a:buSzPts val="1400"/>
              <a:buNone/>
              <a:defRPr sz="1400">
                <a:solidFill>
                  <a:srgbClr val="888888"/>
                </a:solidFill>
              </a:defRPr>
            </a:lvl8pPr>
            <a:lvl9pPr indent="-228600" lvl="8" marL="4114800" algn="l">
              <a:spcBef>
                <a:spcPts val="1000"/>
              </a:spcBef>
              <a:spcAft>
                <a:spcPts val="0"/>
              </a:spcAft>
              <a:buSzPts val="1400"/>
              <a:buNone/>
              <a:defRPr sz="1400">
                <a:solidFill>
                  <a:srgbClr val="888888"/>
                </a:solidFill>
              </a:defRPr>
            </a:lvl9pPr>
          </a:lstStyle>
          <a:p/>
        </p:txBody>
      </p:sp>
      <p:sp>
        <p:nvSpPr>
          <p:cNvPr id="115" name="Google Shape;115;p28"/>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28"/>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28"/>
          <p:cNvSpPr/>
          <p:nvPr/>
        </p:nvSpPr>
        <p:spPr>
          <a:xfrm flipH="1" rot="10800000">
            <a:off x="-4189" y="31781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8"/>
          <p:cNvSpPr txBox="1"/>
          <p:nvPr>
            <p:ph idx="12" type="sldNum"/>
          </p:nvPr>
        </p:nvSpPr>
        <p:spPr>
          <a:xfrm>
            <a:off x="531812" y="3244139"/>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19" name="Google Shape;119;p28"/>
          <p:cNvSpPr txBox="1"/>
          <p:nvPr/>
        </p:nvSpPr>
        <p:spPr>
          <a:xfrm>
            <a:off x="2467652" y="648005"/>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chemeClr val="accent1"/>
                </a:solidFill>
                <a:latin typeface="Arial"/>
                <a:ea typeface="Arial"/>
                <a:cs typeface="Arial"/>
                <a:sym typeface="Arial"/>
              </a:rPr>
              <a:t>“</a:t>
            </a:r>
            <a:endParaRPr/>
          </a:p>
        </p:txBody>
      </p:sp>
      <p:sp>
        <p:nvSpPr>
          <p:cNvPr id="120" name="Google Shape;120;p28"/>
          <p:cNvSpPr txBox="1"/>
          <p:nvPr/>
        </p:nvSpPr>
        <p:spPr>
          <a:xfrm>
            <a:off x="11114852" y="290530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chemeClr val="accent1"/>
                </a:solidFill>
                <a:latin typeface="Arial"/>
                <a:ea typeface="Arial"/>
                <a:cs typeface="Arial"/>
                <a:sym typeface="Arial"/>
              </a:rPr>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21" name="Shape 121"/>
        <p:cNvGrpSpPr/>
        <p:nvPr/>
      </p:nvGrpSpPr>
      <p:grpSpPr>
        <a:xfrm>
          <a:off x="0" y="0"/>
          <a:ext cx="0" cy="0"/>
          <a:chOff x="0" y="0"/>
          <a:chExt cx="0" cy="0"/>
        </a:xfrm>
      </p:grpSpPr>
      <p:sp>
        <p:nvSpPr>
          <p:cNvPr id="122" name="Google Shape;122;p29"/>
          <p:cNvSpPr txBox="1"/>
          <p:nvPr>
            <p:ph type="title"/>
          </p:nvPr>
        </p:nvSpPr>
        <p:spPr>
          <a:xfrm>
            <a:off x="2589213" y="2438400"/>
            <a:ext cx="8915400" cy="2724845"/>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4800"/>
              <a:buFont typeface="Century Gothic"/>
              <a:buNone/>
              <a:defRPr b="0"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29"/>
          <p:cNvSpPr txBox="1"/>
          <p:nvPr>
            <p:ph idx="1" type="body"/>
          </p:nvPr>
        </p:nvSpPr>
        <p:spPr>
          <a:xfrm>
            <a:off x="2589213" y="5181600"/>
            <a:ext cx="8915400" cy="72962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800"/>
              <a:buNone/>
              <a:defRPr>
                <a:solidFill>
                  <a:srgbClr val="595959"/>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24" name="Google Shape;124;p29"/>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29"/>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29"/>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9"/>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28" name="Shape 128"/>
        <p:cNvGrpSpPr/>
        <p:nvPr/>
      </p:nvGrpSpPr>
      <p:grpSpPr>
        <a:xfrm>
          <a:off x="0" y="0"/>
          <a:ext cx="0" cy="0"/>
          <a:chOff x="0" y="0"/>
          <a:chExt cx="0" cy="0"/>
        </a:xfrm>
      </p:grpSpPr>
      <p:sp>
        <p:nvSpPr>
          <p:cNvPr id="129" name="Google Shape;129;p30"/>
          <p:cNvSpPr txBox="1"/>
          <p:nvPr>
            <p:ph type="title"/>
          </p:nvPr>
        </p:nvSpPr>
        <p:spPr>
          <a:xfrm>
            <a:off x="2849949" y="609600"/>
            <a:ext cx="8393926" cy="2895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262626"/>
              </a:buClr>
              <a:buSzPts val="4800"/>
              <a:buFont typeface="Century Gothic"/>
              <a:buNone/>
              <a:defRPr b="0" sz="4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30"/>
          <p:cNvSpPr txBox="1"/>
          <p:nvPr>
            <p:ph idx="1" type="body"/>
          </p:nvPr>
        </p:nvSpPr>
        <p:spPr>
          <a:xfrm>
            <a:off x="2589212" y="4343400"/>
            <a:ext cx="8915400" cy="838200"/>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Font typeface="Century Gothic"/>
              <a:buNone/>
              <a:defRPr sz="2400">
                <a:solidFill>
                  <a:schemeClr val="accent1"/>
                </a:solidFill>
              </a:defRPr>
            </a:lvl1pPr>
            <a:lvl2pPr indent="-228600" lvl="1" marL="914400" algn="l">
              <a:spcBef>
                <a:spcPts val="1000"/>
              </a:spcBef>
              <a:spcAft>
                <a:spcPts val="0"/>
              </a:spcAft>
              <a:buSzPts val="1600"/>
              <a:buFont typeface="Century Gothic"/>
              <a:buNone/>
              <a:defRPr/>
            </a:lvl2pPr>
            <a:lvl3pPr indent="-228600" lvl="2" marL="1371600" algn="l">
              <a:spcBef>
                <a:spcPts val="1000"/>
              </a:spcBef>
              <a:spcAft>
                <a:spcPts val="0"/>
              </a:spcAft>
              <a:buSzPts val="1400"/>
              <a:buFont typeface="Century Gothic"/>
              <a:buNone/>
              <a:defRPr/>
            </a:lvl3pPr>
            <a:lvl4pPr indent="-228600" lvl="3" marL="1828800" algn="l">
              <a:spcBef>
                <a:spcPts val="1000"/>
              </a:spcBef>
              <a:spcAft>
                <a:spcPts val="0"/>
              </a:spcAft>
              <a:buSzPts val="1200"/>
              <a:buFont typeface="Century Gothic"/>
              <a:buNone/>
              <a:defRPr/>
            </a:lvl4pPr>
            <a:lvl5pPr indent="-228600" lvl="4" marL="2286000" algn="l">
              <a:spcBef>
                <a:spcPts val="1000"/>
              </a:spcBef>
              <a:spcAft>
                <a:spcPts val="0"/>
              </a:spcAft>
              <a:buSzPts val="1200"/>
              <a:buFont typeface="Century Gothic"/>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31" name="Google Shape;131;p30"/>
          <p:cNvSpPr txBox="1"/>
          <p:nvPr>
            <p:ph idx="2" type="body"/>
          </p:nvPr>
        </p:nvSpPr>
        <p:spPr>
          <a:xfrm>
            <a:off x="2589213" y="5181600"/>
            <a:ext cx="8915400" cy="72962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800"/>
              <a:buNone/>
              <a:defRPr>
                <a:solidFill>
                  <a:srgbClr val="595959"/>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32" name="Google Shape;132;p30"/>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30"/>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30"/>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0"/>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36" name="Google Shape;136;p30"/>
          <p:cNvSpPr txBox="1"/>
          <p:nvPr/>
        </p:nvSpPr>
        <p:spPr>
          <a:xfrm>
            <a:off x="2467652" y="648005"/>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chemeClr val="accent1"/>
                </a:solidFill>
                <a:latin typeface="Arial"/>
                <a:ea typeface="Arial"/>
                <a:cs typeface="Arial"/>
                <a:sym typeface="Arial"/>
              </a:rPr>
              <a:t>“</a:t>
            </a:r>
            <a:endParaRPr/>
          </a:p>
        </p:txBody>
      </p:sp>
      <p:sp>
        <p:nvSpPr>
          <p:cNvPr id="137" name="Google Shape;137;p30"/>
          <p:cNvSpPr txBox="1"/>
          <p:nvPr/>
        </p:nvSpPr>
        <p:spPr>
          <a:xfrm>
            <a:off x="11114852" y="290530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chemeClr val="accent1"/>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38" name="Shape 138"/>
        <p:cNvGrpSpPr/>
        <p:nvPr/>
      </p:nvGrpSpPr>
      <p:grpSpPr>
        <a:xfrm>
          <a:off x="0" y="0"/>
          <a:ext cx="0" cy="0"/>
          <a:chOff x="0" y="0"/>
          <a:chExt cx="0" cy="0"/>
        </a:xfrm>
      </p:grpSpPr>
      <p:sp>
        <p:nvSpPr>
          <p:cNvPr id="139" name="Google Shape;139;p31"/>
          <p:cNvSpPr txBox="1"/>
          <p:nvPr>
            <p:ph type="title"/>
          </p:nvPr>
        </p:nvSpPr>
        <p:spPr>
          <a:xfrm>
            <a:off x="2589212" y="627407"/>
            <a:ext cx="8915399" cy="288002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262626"/>
              </a:buClr>
              <a:buSzPts val="4800"/>
              <a:buFont typeface="Century Gothic"/>
              <a:buNone/>
              <a:defRPr b="0"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31"/>
          <p:cNvSpPr txBox="1"/>
          <p:nvPr>
            <p:ph idx="1" type="body"/>
          </p:nvPr>
        </p:nvSpPr>
        <p:spPr>
          <a:xfrm>
            <a:off x="2589212" y="4343400"/>
            <a:ext cx="8915400" cy="838200"/>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Font typeface="Century Gothic"/>
              <a:buNone/>
              <a:defRPr sz="2400">
                <a:solidFill>
                  <a:schemeClr val="accent1"/>
                </a:solidFill>
              </a:defRPr>
            </a:lvl1pPr>
            <a:lvl2pPr indent="-228600" lvl="1" marL="914400" algn="l">
              <a:spcBef>
                <a:spcPts val="1000"/>
              </a:spcBef>
              <a:spcAft>
                <a:spcPts val="0"/>
              </a:spcAft>
              <a:buSzPts val="1600"/>
              <a:buFont typeface="Century Gothic"/>
              <a:buNone/>
              <a:defRPr/>
            </a:lvl2pPr>
            <a:lvl3pPr indent="-228600" lvl="2" marL="1371600" algn="l">
              <a:spcBef>
                <a:spcPts val="1000"/>
              </a:spcBef>
              <a:spcAft>
                <a:spcPts val="0"/>
              </a:spcAft>
              <a:buSzPts val="1400"/>
              <a:buFont typeface="Century Gothic"/>
              <a:buNone/>
              <a:defRPr/>
            </a:lvl3pPr>
            <a:lvl4pPr indent="-228600" lvl="3" marL="1828800" algn="l">
              <a:spcBef>
                <a:spcPts val="1000"/>
              </a:spcBef>
              <a:spcAft>
                <a:spcPts val="0"/>
              </a:spcAft>
              <a:buSzPts val="1200"/>
              <a:buFont typeface="Century Gothic"/>
              <a:buNone/>
              <a:defRPr/>
            </a:lvl4pPr>
            <a:lvl5pPr indent="-228600" lvl="4" marL="2286000" algn="l">
              <a:spcBef>
                <a:spcPts val="1000"/>
              </a:spcBef>
              <a:spcAft>
                <a:spcPts val="0"/>
              </a:spcAft>
              <a:buSzPts val="1200"/>
              <a:buFont typeface="Century Gothic"/>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41" name="Google Shape;141;p31"/>
          <p:cNvSpPr txBox="1"/>
          <p:nvPr>
            <p:ph idx="2" type="body"/>
          </p:nvPr>
        </p:nvSpPr>
        <p:spPr>
          <a:xfrm>
            <a:off x="2589213" y="5181600"/>
            <a:ext cx="8915400" cy="72962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800"/>
              <a:buNone/>
              <a:defRPr>
                <a:solidFill>
                  <a:srgbClr val="595959"/>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42" name="Google Shape;142;p31"/>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31"/>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31"/>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1"/>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6" name="Shape 146"/>
        <p:cNvGrpSpPr/>
        <p:nvPr/>
      </p:nvGrpSpPr>
      <p:grpSpPr>
        <a:xfrm>
          <a:off x="0" y="0"/>
          <a:ext cx="0" cy="0"/>
          <a:chOff x="0" y="0"/>
          <a:chExt cx="0" cy="0"/>
        </a:xfrm>
      </p:grpSpPr>
      <p:sp>
        <p:nvSpPr>
          <p:cNvPr id="147" name="Google Shape;147;p32"/>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32"/>
          <p:cNvSpPr txBox="1"/>
          <p:nvPr>
            <p:ph idx="1" type="body"/>
          </p:nvPr>
        </p:nvSpPr>
        <p:spPr>
          <a:xfrm rot="5400000">
            <a:off x="5103812" y="-381000"/>
            <a:ext cx="3886200" cy="8915400"/>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49" name="Google Shape;149;p32"/>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32"/>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32"/>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2"/>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3" name="Shape 153"/>
        <p:cNvGrpSpPr/>
        <p:nvPr/>
      </p:nvGrpSpPr>
      <p:grpSpPr>
        <a:xfrm>
          <a:off x="0" y="0"/>
          <a:ext cx="0" cy="0"/>
          <a:chOff x="0" y="0"/>
          <a:chExt cx="0" cy="0"/>
        </a:xfrm>
      </p:grpSpPr>
      <p:sp>
        <p:nvSpPr>
          <p:cNvPr id="154" name="Google Shape;154;p33"/>
          <p:cNvSpPr txBox="1"/>
          <p:nvPr>
            <p:ph type="title"/>
          </p:nvPr>
        </p:nvSpPr>
        <p:spPr>
          <a:xfrm rot="5400000">
            <a:off x="7756704" y="2165513"/>
            <a:ext cx="5283817" cy="2207601"/>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p33"/>
          <p:cNvSpPr txBox="1"/>
          <p:nvPr>
            <p:ph idx="1" type="body"/>
          </p:nvPr>
        </p:nvSpPr>
        <p:spPr>
          <a:xfrm rot="5400000">
            <a:off x="3185803" y="30814"/>
            <a:ext cx="5283817" cy="6477000"/>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56" name="Google Shape;156;p33"/>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33"/>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33"/>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3"/>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 name="Shape 45"/>
        <p:cNvGrpSpPr/>
        <p:nvPr/>
      </p:nvGrpSpPr>
      <p:grpSpPr>
        <a:xfrm>
          <a:off x="0" y="0"/>
          <a:ext cx="0" cy="0"/>
          <a:chOff x="0" y="0"/>
          <a:chExt cx="0" cy="0"/>
        </a:xfrm>
      </p:grpSpPr>
      <p:sp>
        <p:nvSpPr>
          <p:cNvPr id="46" name="Google Shape;46;p19"/>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9"/>
          <p:cNvSpPr txBox="1"/>
          <p:nvPr>
            <p:ph idx="1" type="body"/>
          </p:nvPr>
        </p:nvSpPr>
        <p:spPr>
          <a:xfrm>
            <a:off x="2589212" y="2133600"/>
            <a:ext cx="8915400" cy="3777622"/>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48" name="Google Shape;48;p19"/>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9"/>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19"/>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19"/>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 name="Shape 52"/>
        <p:cNvGrpSpPr/>
        <p:nvPr/>
      </p:nvGrpSpPr>
      <p:grpSpPr>
        <a:xfrm>
          <a:off x="0" y="0"/>
          <a:ext cx="0" cy="0"/>
          <a:chOff x="0" y="0"/>
          <a:chExt cx="0" cy="0"/>
        </a:xfrm>
      </p:grpSpPr>
      <p:sp>
        <p:nvSpPr>
          <p:cNvPr id="53" name="Google Shape;53;p20"/>
          <p:cNvSpPr txBox="1"/>
          <p:nvPr>
            <p:ph type="title"/>
          </p:nvPr>
        </p:nvSpPr>
        <p:spPr>
          <a:xfrm>
            <a:off x="2589212" y="2058750"/>
            <a:ext cx="8915399" cy="1468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20"/>
          <p:cNvSpPr txBox="1"/>
          <p:nvPr>
            <p:ph idx="1" type="body"/>
          </p:nvPr>
        </p:nvSpPr>
        <p:spPr>
          <a:xfrm>
            <a:off x="2589212" y="3530129"/>
            <a:ext cx="8915399"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2000"/>
              <a:buNone/>
              <a:defRPr sz="2000">
                <a:solidFill>
                  <a:srgbClr val="595959"/>
                </a:solidFill>
              </a:defRPr>
            </a:lvl1pPr>
            <a:lvl2pPr indent="-228600" lvl="1" marL="914400" algn="l">
              <a:spcBef>
                <a:spcPts val="1000"/>
              </a:spcBef>
              <a:spcAft>
                <a:spcPts val="0"/>
              </a:spcAft>
              <a:buSzPts val="1800"/>
              <a:buNone/>
              <a:defRPr sz="1800">
                <a:solidFill>
                  <a:srgbClr val="888888"/>
                </a:solidFill>
              </a:defRPr>
            </a:lvl2pPr>
            <a:lvl3pPr indent="-228600" lvl="2" marL="1371600" algn="l">
              <a:spcBef>
                <a:spcPts val="1000"/>
              </a:spcBef>
              <a:spcAft>
                <a:spcPts val="0"/>
              </a:spcAft>
              <a:buSzPts val="1600"/>
              <a:buNone/>
              <a:defRPr sz="1600">
                <a:solidFill>
                  <a:srgbClr val="888888"/>
                </a:solidFill>
              </a:defRPr>
            </a:lvl3pPr>
            <a:lvl4pPr indent="-228600" lvl="3" marL="1828800" algn="l">
              <a:spcBef>
                <a:spcPts val="1000"/>
              </a:spcBef>
              <a:spcAft>
                <a:spcPts val="0"/>
              </a:spcAft>
              <a:buSzPts val="1400"/>
              <a:buNone/>
              <a:defRPr sz="1400">
                <a:solidFill>
                  <a:srgbClr val="888888"/>
                </a:solidFill>
              </a:defRPr>
            </a:lvl4pPr>
            <a:lvl5pPr indent="-228600" lvl="4" marL="2286000" algn="l">
              <a:spcBef>
                <a:spcPts val="1000"/>
              </a:spcBef>
              <a:spcAft>
                <a:spcPts val="0"/>
              </a:spcAft>
              <a:buSzPts val="1400"/>
              <a:buNone/>
              <a:defRPr sz="1400">
                <a:solidFill>
                  <a:srgbClr val="888888"/>
                </a:solidFill>
              </a:defRPr>
            </a:lvl5pPr>
            <a:lvl6pPr indent="-228600" lvl="5" marL="2743200" algn="l">
              <a:spcBef>
                <a:spcPts val="1000"/>
              </a:spcBef>
              <a:spcAft>
                <a:spcPts val="0"/>
              </a:spcAft>
              <a:buSzPts val="1400"/>
              <a:buNone/>
              <a:defRPr sz="1400">
                <a:solidFill>
                  <a:srgbClr val="888888"/>
                </a:solidFill>
              </a:defRPr>
            </a:lvl6pPr>
            <a:lvl7pPr indent="-228600" lvl="6" marL="3200400" algn="l">
              <a:spcBef>
                <a:spcPts val="1000"/>
              </a:spcBef>
              <a:spcAft>
                <a:spcPts val="0"/>
              </a:spcAft>
              <a:buSzPts val="1400"/>
              <a:buNone/>
              <a:defRPr sz="1400">
                <a:solidFill>
                  <a:srgbClr val="888888"/>
                </a:solidFill>
              </a:defRPr>
            </a:lvl7pPr>
            <a:lvl8pPr indent="-228600" lvl="7" marL="3657600" algn="l">
              <a:spcBef>
                <a:spcPts val="1000"/>
              </a:spcBef>
              <a:spcAft>
                <a:spcPts val="0"/>
              </a:spcAft>
              <a:buSzPts val="1400"/>
              <a:buNone/>
              <a:defRPr sz="1400">
                <a:solidFill>
                  <a:srgbClr val="888888"/>
                </a:solidFill>
              </a:defRPr>
            </a:lvl8pPr>
            <a:lvl9pPr indent="-228600" lvl="8" marL="4114800" algn="l">
              <a:spcBef>
                <a:spcPts val="1000"/>
              </a:spcBef>
              <a:spcAft>
                <a:spcPts val="0"/>
              </a:spcAft>
              <a:buSzPts val="1400"/>
              <a:buNone/>
              <a:defRPr sz="1400">
                <a:solidFill>
                  <a:srgbClr val="888888"/>
                </a:solidFill>
              </a:defRPr>
            </a:lvl9pPr>
          </a:lstStyle>
          <a:p/>
        </p:txBody>
      </p:sp>
      <p:sp>
        <p:nvSpPr>
          <p:cNvPr id="55" name="Google Shape;55;p20"/>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0"/>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0"/>
          <p:cNvSpPr/>
          <p:nvPr/>
        </p:nvSpPr>
        <p:spPr>
          <a:xfrm flipH="1" rot="10800000">
            <a:off x="-4189" y="31781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0"/>
          <p:cNvSpPr txBox="1"/>
          <p:nvPr>
            <p:ph idx="12" type="sldNum"/>
          </p:nvPr>
        </p:nvSpPr>
        <p:spPr>
          <a:xfrm>
            <a:off x="531812" y="3244139"/>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 name="Shape 59"/>
        <p:cNvGrpSpPr/>
        <p:nvPr/>
      </p:nvGrpSpPr>
      <p:grpSpPr>
        <a:xfrm>
          <a:off x="0" y="0"/>
          <a:ext cx="0" cy="0"/>
          <a:chOff x="0" y="0"/>
          <a:chExt cx="0" cy="0"/>
        </a:xfrm>
      </p:grpSpPr>
      <p:sp>
        <p:nvSpPr>
          <p:cNvPr id="60" name="Google Shape;60;p21"/>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21"/>
          <p:cNvSpPr txBox="1"/>
          <p:nvPr>
            <p:ph idx="1" type="body"/>
          </p:nvPr>
        </p:nvSpPr>
        <p:spPr>
          <a:xfrm>
            <a:off x="2589212" y="2133600"/>
            <a:ext cx="4313864" cy="3777622"/>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62" name="Google Shape;62;p21"/>
          <p:cNvSpPr txBox="1"/>
          <p:nvPr>
            <p:ph idx="2" type="body"/>
          </p:nvPr>
        </p:nvSpPr>
        <p:spPr>
          <a:xfrm>
            <a:off x="7190747" y="2126222"/>
            <a:ext cx="4313864" cy="3777622"/>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63" name="Google Shape;63;p21"/>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1"/>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21"/>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1"/>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7" name="Shape 67"/>
        <p:cNvGrpSpPr/>
        <p:nvPr/>
      </p:nvGrpSpPr>
      <p:grpSpPr>
        <a:xfrm>
          <a:off x="0" y="0"/>
          <a:ext cx="0" cy="0"/>
          <a:chOff x="0" y="0"/>
          <a:chExt cx="0" cy="0"/>
        </a:xfrm>
      </p:grpSpPr>
      <p:sp>
        <p:nvSpPr>
          <p:cNvPr id="68" name="Google Shape;68;p22"/>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22"/>
          <p:cNvSpPr txBox="1"/>
          <p:nvPr>
            <p:ph idx="1" type="body"/>
          </p:nvPr>
        </p:nvSpPr>
        <p:spPr>
          <a:xfrm>
            <a:off x="2939373" y="1972703"/>
            <a:ext cx="3992732"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None/>
              <a:defRPr b="0" sz="2400"/>
            </a:lvl1pPr>
            <a:lvl2pPr indent="-228600" lvl="1" marL="914400" algn="l">
              <a:spcBef>
                <a:spcPts val="1000"/>
              </a:spcBef>
              <a:spcAft>
                <a:spcPts val="0"/>
              </a:spcAft>
              <a:buSzPts val="2000"/>
              <a:buNone/>
              <a:defRPr b="1" sz="2000"/>
            </a:lvl2pPr>
            <a:lvl3pPr indent="-228600" lvl="2" marL="1371600" algn="l">
              <a:spcBef>
                <a:spcPts val="1000"/>
              </a:spcBef>
              <a:spcAft>
                <a:spcPts val="0"/>
              </a:spcAft>
              <a:buSzPts val="1800"/>
              <a:buNone/>
              <a:defRPr b="1" sz="1800"/>
            </a:lvl3pPr>
            <a:lvl4pPr indent="-228600" lvl="3" marL="1828800" algn="l">
              <a:spcBef>
                <a:spcPts val="1000"/>
              </a:spcBef>
              <a:spcAft>
                <a:spcPts val="0"/>
              </a:spcAft>
              <a:buSzPts val="1600"/>
              <a:buNone/>
              <a:defRPr b="1" sz="1600"/>
            </a:lvl4pPr>
            <a:lvl5pPr indent="-228600" lvl="4" marL="2286000" algn="l">
              <a:spcBef>
                <a:spcPts val="1000"/>
              </a:spcBef>
              <a:spcAft>
                <a:spcPts val="0"/>
              </a:spcAft>
              <a:buSzPts val="1600"/>
              <a:buNone/>
              <a:defRPr b="1" sz="1600"/>
            </a:lvl5pPr>
            <a:lvl6pPr indent="-228600" lvl="5" marL="2743200" algn="l">
              <a:spcBef>
                <a:spcPts val="1000"/>
              </a:spcBef>
              <a:spcAft>
                <a:spcPts val="0"/>
              </a:spcAft>
              <a:buSzPts val="1600"/>
              <a:buNone/>
              <a:defRPr b="1" sz="1600"/>
            </a:lvl6pPr>
            <a:lvl7pPr indent="-228600" lvl="6" marL="3200400" algn="l">
              <a:spcBef>
                <a:spcPts val="1000"/>
              </a:spcBef>
              <a:spcAft>
                <a:spcPts val="0"/>
              </a:spcAft>
              <a:buSzPts val="1600"/>
              <a:buNone/>
              <a:defRPr b="1" sz="1600"/>
            </a:lvl7pPr>
            <a:lvl8pPr indent="-228600" lvl="7" marL="3657600" algn="l">
              <a:spcBef>
                <a:spcPts val="1000"/>
              </a:spcBef>
              <a:spcAft>
                <a:spcPts val="0"/>
              </a:spcAft>
              <a:buSzPts val="1600"/>
              <a:buNone/>
              <a:defRPr b="1" sz="1600"/>
            </a:lvl8pPr>
            <a:lvl9pPr indent="-228600" lvl="8" marL="4114800" algn="l">
              <a:spcBef>
                <a:spcPts val="1000"/>
              </a:spcBef>
              <a:spcAft>
                <a:spcPts val="0"/>
              </a:spcAft>
              <a:buSzPts val="1600"/>
              <a:buNone/>
              <a:defRPr b="1" sz="1600"/>
            </a:lvl9pPr>
          </a:lstStyle>
          <a:p/>
        </p:txBody>
      </p:sp>
      <p:sp>
        <p:nvSpPr>
          <p:cNvPr id="70" name="Google Shape;70;p22"/>
          <p:cNvSpPr txBox="1"/>
          <p:nvPr>
            <p:ph idx="2" type="body"/>
          </p:nvPr>
        </p:nvSpPr>
        <p:spPr>
          <a:xfrm>
            <a:off x="2589212" y="2548966"/>
            <a:ext cx="4342893" cy="3354060"/>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71" name="Google Shape;71;p22"/>
          <p:cNvSpPr txBox="1"/>
          <p:nvPr>
            <p:ph idx="3" type="body"/>
          </p:nvPr>
        </p:nvSpPr>
        <p:spPr>
          <a:xfrm>
            <a:off x="7506629" y="1969475"/>
            <a:ext cx="3999001"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None/>
              <a:defRPr b="0" sz="2400"/>
            </a:lvl1pPr>
            <a:lvl2pPr indent="-228600" lvl="1" marL="914400" algn="l">
              <a:spcBef>
                <a:spcPts val="1000"/>
              </a:spcBef>
              <a:spcAft>
                <a:spcPts val="0"/>
              </a:spcAft>
              <a:buSzPts val="2000"/>
              <a:buNone/>
              <a:defRPr b="1" sz="2000"/>
            </a:lvl2pPr>
            <a:lvl3pPr indent="-228600" lvl="2" marL="1371600" algn="l">
              <a:spcBef>
                <a:spcPts val="1000"/>
              </a:spcBef>
              <a:spcAft>
                <a:spcPts val="0"/>
              </a:spcAft>
              <a:buSzPts val="1800"/>
              <a:buNone/>
              <a:defRPr b="1" sz="1800"/>
            </a:lvl3pPr>
            <a:lvl4pPr indent="-228600" lvl="3" marL="1828800" algn="l">
              <a:spcBef>
                <a:spcPts val="1000"/>
              </a:spcBef>
              <a:spcAft>
                <a:spcPts val="0"/>
              </a:spcAft>
              <a:buSzPts val="1600"/>
              <a:buNone/>
              <a:defRPr b="1" sz="1600"/>
            </a:lvl4pPr>
            <a:lvl5pPr indent="-228600" lvl="4" marL="2286000" algn="l">
              <a:spcBef>
                <a:spcPts val="1000"/>
              </a:spcBef>
              <a:spcAft>
                <a:spcPts val="0"/>
              </a:spcAft>
              <a:buSzPts val="1600"/>
              <a:buNone/>
              <a:defRPr b="1" sz="1600"/>
            </a:lvl5pPr>
            <a:lvl6pPr indent="-228600" lvl="5" marL="2743200" algn="l">
              <a:spcBef>
                <a:spcPts val="1000"/>
              </a:spcBef>
              <a:spcAft>
                <a:spcPts val="0"/>
              </a:spcAft>
              <a:buSzPts val="1600"/>
              <a:buNone/>
              <a:defRPr b="1" sz="1600"/>
            </a:lvl6pPr>
            <a:lvl7pPr indent="-228600" lvl="6" marL="3200400" algn="l">
              <a:spcBef>
                <a:spcPts val="1000"/>
              </a:spcBef>
              <a:spcAft>
                <a:spcPts val="0"/>
              </a:spcAft>
              <a:buSzPts val="1600"/>
              <a:buNone/>
              <a:defRPr b="1" sz="1600"/>
            </a:lvl7pPr>
            <a:lvl8pPr indent="-228600" lvl="7" marL="3657600" algn="l">
              <a:spcBef>
                <a:spcPts val="1000"/>
              </a:spcBef>
              <a:spcAft>
                <a:spcPts val="0"/>
              </a:spcAft>
              <a:buSzPts val="1600"/>
              <a:buNone/>
              <a:defRPr b="1" sz="1600"/>
            </a:lvl8pPr>
            <a:lvl9pPr indent="-228600" lvl="8" marL="4114800" algn="l">
              <a:spcBef>
                <a:spcPts val="1000"/>
              </a:spcBef>
              <a:spcAft>
                <a:spcPts val="0"/>
              </a:spcAft>
              <a:buSzPts val="1600"/>
              <a:buNone/>
              <a:defRPr b="1" sz="1600"/>
            </a:lvl9pPr>
          </a:lstStyle>
          <a:p/>
        </p:txBody>
      </p:sp>
      <p:sp>
        <p:nvSpPr>
          <p:cNvPr id="72" name="Google Shape;72;p22"/>
          <p:cNvSpPr txBox="1"/>
          <p:nvPr>
            <p:ph idx="4" type="body"/>
          </p:nvPr>
        </p:nvSpPr>
        <p:spPr>
          <a:xfrm>
            <a:off x="7166957" y="2545738"/>
            <a:ext cx="4338674" cy="3354060"/>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73" name="Google Shape;73;p22"/>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22"/>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22"/>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2"/>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 name="Shape 77"/>
        <p:cNvGrpSpPr/>
        <p:nvPr/>
      </p:nvGrpSpPr>
      <p:grpSpPr>
        <a:xfrm>
          <a:off x="0" y="0"/>
          <a:ext cx="0" cy="0"/>
          <a:chOff x="0" y="0"/>
          <a:chExt cx="0" cy="0"/>
        </a:xfrm>
      </p:grpSpPr>
      <p:sp>
        <p:nvSpPr>
          <p:cNvPr id="78" name="Google Shape;78;p23"/>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3"/>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23"/>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23"/>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3"/>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3" name="Shape 83"/>
        <p:cNvGrpSpPr/>
        <p:nvPr/>
      </p:nvGrpSpPr>
      <p:grpSpPr>
        <a:xfrm>
          <a:off x="0" y="0"/>
          <a:ext cx="0" cy="0"/>
          <a:chOff x="0" y="0"/>
          <a:chExt cx="0" cy="0"/>
        </a:xfrm>
      </p:grpSpPr>
      <p:sp>
        <p:nvSpPr>
          <p:cNvPr id="84" name="Google Shape;84;p24"/>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24"/>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24"/>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4"/>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8" name="Shape 88"/>
        <p:cNvGrpSpPr/>
        <p:nvPr/>
      </p:nvGrpSpPr>
      <p:grpSpPr>
        <a:xfrm>
          <a:off x="0" y="0"/>
          <a:ext cx="0" cy="0"/>
          <a:chOff x="0" y="0"/>
          <a:chExt cx="0" cy="0"/>
        </a:xfrm>
      </p:grpSpPr>
      <p:sp>
        <p:nvSpPr>
          <p:cNvPr id="89" name="Google Shape;89;p25"/>
          <p:cNvSpPr txBox="1"/>
          <p:nvPr>
            <p:ph type="title"/>
          </p:nvPr>
        </p:nvSpPr>
        <p:spPr>
          <a:xfrm>
            <a:off x="2589212" y="446088"/>
            <a:ext cx="3505199" cy="97631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2000"/>
              <a:buFont typeface="Century Gothic"/>
              <a:buNone/>
              <a:defRPr b="0"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25"/>
          <p:cNvSpPr txBox="1"/>
          <p:nvPr>
            <p:ph idx="1" type="body"/>
          </p:nvPr>
        </p:nvSpPr>
        <p:spPr>
          <a:xfrm>
            <a:off x="6323012" y="446088"/>
            <a:ext cx="5181600" cy="5414963"/>
          </a:xfrm>
          <a:prstGeom prst="rect">
            <a:avLst/>
          </a:prstGeom>
          <a:noFill/>
          <a:ln>
            <a:noFill/>
          </a:ln>
        </p:spPr>
        <p:txBody>
          <a:bodyPr anchorCtr="0" anchor="ctr"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91" name="Google Shape;91;p25"/>
          <p:cNvSpPr txBox="1"/>
          <p:nvPr>
            <p:ph idx="2" type="body"/>
          </p:nvPr>
        </p:nvSpPr>
        <p:spPr>
          <a:xfrm>
            <a:off x="2589212" y="1598613"/>
            <a:ext cx="3505199" cy="4262436"/>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00"/>
              <a:buNone/>
              <a:defRPr sz="14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0"/>
              </a:spcAft>
              <a:buSzPts val="900"/>
              <a:buNone/>
              <a:defRPr sz="900"/>
            </a:lvl9pPr>
          </a:lstStyle>
          <a:p/>
        </p:txBody>
      </p:sp>
      <p:sp>
        <p:nvSpPr>
          <p:cNvPr id="92" name="Google Shape;92;p25"/>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25"/>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25"/>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5"/>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6" name="Shape 96"/>
        <p:cNvGrpSpPr/>
        <p:nvPr/>
      </p:nvGrpSpPr>
      <p:grpSpPr>
        <a:xfrm>
          <a:off x="0" y="0"/>
          <a:ext cx="0" cy="0"/>
          <a:chOff x="0" y="0"/>
          <a:chExt cx="0" cy="0"/>
        </a:xfrm>
      </p:grpSpPr>
      <p:sp>
        <p:nvSpPr>
          <p:cNvPr id="97" name="Google Shape;97;p26"/>
          <p:cNvSpPr txBox="1"/>
          <p:nvPr>
            <p:ph type="title"/>
          </p:nvPr>
        </p:nvSpPr>
        <p:spPr>
          <a:xfrm>
            <a:off x="2589213" y="4800600"/>
            <a:ext cx="8915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26"/>
          <p:cNvSpPr/>
          <p:nvPr>
            <p:ph idx="2" type="pic"/>
          </p:nvPr>
        </p:nvSpPr>
        <p:spPr>
          <a:xfrm>
            <a:off x="2589212" y="634965"/>
            <a:ext cx="8915400" cy="3854970"/>
          </a:xfrm>
          <a:prstGeom prst="rect">
            <a:avLst/>
          </a:prstGeom>
          <a:noFill/>
          <a:ln>
            <a:noFill/>
          </a:ln>
        </p:spPr>
      </p:sp>
      <p:sp>
        <p:nvSpPr>
          <p:cNvPr id="99" name="Google Shape;99;p26"/>
          <p:cNvSpPr txBox="1"/>
          <p:nvPr>
            <p:ph idx="1" type="body"/>
          </p:nvPr>
        </p:nvSpPr>
        <p:spPr>
          <a:xfrm>
            <a:off x="2589213" y="5367338"/>
            <a:ext cx="8915400"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200"/>
              <a:buNone/>
              <a:defRPr sz="12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0"/>
              </a:spcAft>
              <a:buSzPts val="900"/>
              <a:buNone/>
              <a:defRPr sz="900"/>
            </a:lvl9pPr>
          </a:lstStyle>
          <a:p/>
        </p:txBody>
      </p:sp>
      <p:sp>
        <p:nvSpPr>
          <p:cNvPr id="100" name="Google Shape;100;p26"/>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26"/>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26"/>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6"/>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DDE6C3"/>
            </a:gs>
          </a:gsLst>
          <a:path path="circle">
            <a:fillToRect b="100%" l="0%" r="100%" t="0%"/>
          </a:path>
          <a:tileRect b="0%" l="-100%" r="0%" t="-100%"/>
        </a:gradFill>
      </p:bgPr>
    </p:bg>
    <p:spTree>
      <p:nvGrpSpPr>
        <p:cNvPr id="5" name="Shape 5"/>
        <p:cNvGrpSpPr/>
        <p:nvPr/>
      </p:nvGrpSpPr>
      <p:grpSpPr>
        <a:xfrm>
          <a:off x="0" y="0"/>
          <a:ext cx="0" cy="0"/>
          <a:chOff x="0" y="0"/>
          <a:chExt cx="0" cy="0"/>
        </a:xfrm>
      </p:grpSpPr>
      <p:grpSp>
        <p:nvGrpSpPr>
          <p:cNvPr id="6" name="Google Shape;6;p17"/>
          <p:cNvGrpSpPr/>
          <p:nvPr/>
        </p:nvGrpSpPr>
        <p:grpSpPr>
          <a:xfrm>
            <a:off x="1" y="228600"/>
            <a:ext cx="2851516" cy="6638628"/>
            <a:chOff x="2487613" y="285750"/>
            <a:chExt cx="2428875" cy="5654676"/>
          </a:xfrm>
        </p:grpSpPr>
        <p:sp>
          <p:nvSpPr>
            <p:cNvPr id="7" name="Google Shape;7;p17"/>
            <p:cNvSpPr/>
            <p:nvPr/>
          </p:nvSpPr>
          <p:spPr>
            <a:xfrm>
              <a:off x="2487613" y="2284413"/>
              <a:ext cx="85725" cy="533400"/>
            </a:xfrm>
            <a:custGeom>
              <a:rect b="b" l="l" r="r" t="t"/>
              <a:pathLst>
                <a:path extrusionOk="0" h="136" w="22">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17"/>
            <p:cNvSpPr/>
            <p:nvPr/>
          </p:nvSpPr>
          <p:spPr>
            <a:xfrm>
              <a:off x="2597151" y="2779713"/>
              <a:ext cx="550863" cy="1978025"/>
            </a:xfrm>
            <a:custGeom>
              <a:rect b="b" l="l" r="r" t="t"/>
              <a:pathLst>
                <a:path extrusionOk="0" h="504" w="14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 name="Google Shape;9;p17"/>
            <p:cNvSpPr/>
            <p:nvPr/>
          </p:nvSpPr>
          <p:spPr>
            <a:xfrm>
              <a:off x="3175001" y="4730750"/>
              <a:ext cx="519113" cy="1209675"/>
            </a:xfrm>
            <a:custGeom>
              <a:rect b="b" l="l" r="r" t="t"/>
              <a:pathLst>
                <a:path extrusionOk="0" h="308" w="132">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17"/>
            <p:cNvSpPr/>
            <p:nvPr/>
          </p:nvSpPr>
          <p:spPr>
            <a:xfrm>
              <a:off x="3305176" y="5630863"/>
              <a:ext cx="146050" cy="309563"/>
            </a:xfrm>
            <a:custGeom>
              <a:rect b="b" l="l" r="r" t="t"/>
              <a:pathLst>
                <a:path extrusionOk="0" h="79" w="37">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7"/>
            <p:cNvSpPr/>
            <p:nvPr/>
          </p:nvSpPr>
          <p:spPr>
            <a:xfrm>
              <a:off x="2573338" y="2817813"/>
              <a:ext cx="700088" cy="2835275"/>
            </a:xfrm>
            <a:custGeom>
              <a:rect b="b" l="l" r="r" t="t"/>
              <a:pathLst>
                <a:path extrusionOk="0" h="722" w="178">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7"/>
            <p:cNvSpPr/>
            <p:nvPr/>
          </p:nvSpPr>
          <p:spPr>
            <a:xfrm>
              <a:off x="2506663" y="285750"/>
              <a:ext cx="90488" cy="2493963"/>
            </a:xfrm>
            <a:custGeom>
              <a:rect b="b" l="l" r="r" t="t"/>
              <a:pathLst>
                <a:path extrusionOk="0" h="635" w="23">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17"/>
            <p:cNvSpPr/>
            <p:nvPr/>
          </p:nvSpPr>
          <p:spPr>
            <a:xfrm>
              <a:off x="2554288" y="2598738"/>
              <a:ext cx="66675" cy="420688"/>
            </a:xfrm>
            <a:custGeom>
              <a:rect b="b" l="l" r="r" t="t"/>
              <a:pathLst>
                <a:path extrusionOk="0" h="107" w="1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17"/>
            <p:cNvSpPr/>
            <p:nvPr/>
          </p:nvSpPr>
          <p:spPr>
            <a:xfrm>
              <a:off x="3143251" y="4757738"/>
              <a:ext cx="161925" cy="873125"/>
            </a:xfrm>
            <a:custGeom>
              <a:rect b="b" l="l" r="r" t="t"/>
              <a:pathLst>
                <a:path extrusionOk="0" h="222" w="41">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17"/>
            <p:cNvSpPr/>
            <p:nvPr/>
          </p:nvSpPr>
          <p:spPr>
            <a:xfrm>
              <a:off x="3148013" y="1282700"/>
              <a:ext cx="1768475" cy="3448050"/>
            </a:xfrm>
            <a:custGeom>
              <a:rect b="b" l="l" r="r" t="t"/>
              <a:pathLst>
                <a:path extrusionOk="0" h="878" w="45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7"/>
            <p:cNvSpPr/>
            <p:nvPr/>
          </p:nvSpPr>
          <p:spPr>
            <a:xfrm>
              <a:off x="3273426" y="5653088"/>
              <a:ext cx="138113" cy="287338"/>
            </a:xfrm>
            <a:custGeom>
              <a:rect b="b" l="l" r="r" t="t"/>
              <a:pathLst>
                <a:path extrusionOk="0" h="73" w="35">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17"/>
            <p:cNvSpPr/>
            <p:nvPr/>
          </p:nvSpPr>
          <p:spPr>
            <a:xfrm>
              <a:off x="3143251" y="4656138"/>
              <a:ext cx="31750" cy="188913"/>
            </a:xfrm>
            <a:custGeom>
              <a:rect b="b" l="l" r="r" t="t"/>
              <a:pathLst>
                <a:path extrusionOk="0" h="48" w="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17"/>
            <p:cNvSpPr/>
            <p:nvPr/>
          </p:nvSpPr>
          <p:spPr>
            <a:xfrm>
              <a:off x="3211513" y="5410200"/>
              <a:ext cx="203200" cy="530225"/>
            </a:xfrm>
            <a:custGeom>
              <a:rect b="b" l="l" r="r" t="t"/>
              <a:pathLst>
                <a:path extrusionOk="0" h="135" w="52">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 name="Google Shape;19;p17"/>
          <p:cNvGrpSpPr/>
          <p:nvPr/>
        </p:nvGrpSpPr>
        <p:grpSpPr>
          <a:xfrm>
            <a:off x="27221" y="-786"/>
            <a:ext cx="2356674" cy="6854039"/>
            <a:chOff x="6627813" y="194833"/>
            <a:chExt cx="1952625" cy="5678918"/>
          </a:xfrm>
        </p:grpSpPr>
        <p:sp>
          <p:nvSpPr>
            <p:cNvPr id="20" name="Google Shape;20;p17"/>
            <p:cNvSpPr/>
            <p:nvPr/>
          </p:nvSpPr>
          <p:spPr>
            <a:xfrm>
              <a:off x="6627813" y="194833"/>
              <a:ext cx="409575" cy="3646488"/>
            </a:xfrm>
            <a:custGeom>
              <a:rect b="b" l="l" r="r" t="t"/>
              <a:pathLst>
                <a:path extrusionOk="0" h="920" w="103">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17"/>
            <p:cNvSpPr/>
            <p:nvPr/>
          </p:nvSpPr>
          <p:spPr>
            <a:xfrm>
              <a:off x="7061201" y="3771900"/>
              <a:ext cx="350838" cy="1309688"/>
            </a:xfrm>
            <a:custGeom>
              <a:rect b="b" l="l" r="r" t="t"/>
              <a:pathLst>
                <a:path extrusionOk="0" h="330" w="88">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17"/>
            <p:cNvSpPr/>
            <p:nvPr/>
          </p:nvSpPr>
          <p:spPr>
            <a:xfrm>
              <a:off x="7439026" y="5053013"/>
              <a:ext cx="357188" cy="820738"/>
            </a:xfrm>
            <a:custGeom>
              <a:rect b="b" l="l" r="r" t="t"/>
              <a:pathLst>
                <a:path extrusionOk="0" h="207" w="9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17"/>
            <p:cNvSpPr/>
            <p:nvPr/>
          </p:nvSpPr>
          <p:spPr>
            <a:xfrm>
              <a:off x="7037388" y="3811588"/>
              <a:ext cx="457200" cy="1852613"/>
            </a:xfrm>
            <a:custGeom>
              <a:rect b="b" l="l" r="r" t="t"/>
              <a:pathLst>
                <a:path extrusionOk="0" h="467" w="115">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17"/>
            <p:cNvSpPr/>
            <p:nvPr/>
          </p:nvSpPr>
          <p:spPr>
            <a:xfrm>
              <a:off x="6992938" y="1263650"/>
              <a:ext cx="144463" cy="2508250"/>
            </a:xfrm>
            <a:custGeom>
              <a:rect b="b" l="l" r="r" t="t"/>
              <a:pathLst>
                <a:path extrusionOk="0" h="633" w="36">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17"/>
            <p:cNvSpPr/>
            <p:nvPr/>
          </p:nvSpPr>
          <p:spPr>
            <a:xfrm>
              <a:off x="7526338" y="5640388"/>
              <a:ext cx="111125" cy="233363"/>
            </a:xfrm>
            <a:custGeom>
              <a:rect b="b" l="l" r="r" t="t"/>
              <a:pathLst>
                <a:path extrusionOk="0" h="59" w="28">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17"/>
            <p:cNvSpPr/>
            <p:nvPr/>
          </p:nvSpPr>
          <p:spPr>
            <a:xfrm>
              <a:off x="7021513" y="3598863"/>
              <a:ext cx="68263" cy="423863"/>
            </a:xfrm>
            <a:custGeom>
              <a:rect b="b" l="l" r="r" t="t"/>
              <a:pathLst>
                <a:path extrusionOk="0" h="107" w="1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17"/>
            <p:cNvSpPr/>
            <p:nvPr/>
          </p:nvSpPr>
          <p:spPr>
            <a:xfrm>
              <a:off x="7412038" y="2801938"/>
              <a:ext cx="1168400" cy="2251075"/>
            </a:xfrm>
            <a:custGeom>
              <a:rect b="b" l="l" r="r" t="t"/>
              <a:pathLst>
                <a:path extrusionOk="0" h="568" w="294">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17"/>
            <p:cNvSpPr/>
            <p:nvPr/>
          </p:nvSpPr>
          <p:spPr>
            <a:xfrm>
              <a:off x="7494588" y="5664200"/>
              <a:ext cx="100013" cy="209550"/>
            </a:xfrm>
            <a:custGeom>
              <a:rect b="b" l="l" r="r" t="t"/>
              <a:pathLst>
                <a:path extrusionOk="0" h="53" w="25">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17"/>
            <p:cNvSpPr/>
            <p:nvPr/>
          </p:nvSpPr>
          <p:spPr>
            <a:xfrm>
              <a:off x="7412038" y="5081588"/>
              <a:ext cx="114300" cy="558800"/>
            </a:xfrm>
            <a:custGeom>
              <a:rect b="b" l="l" r="r" t="t"/>
              <a:pathLst>
                <a:path extrusionOk="0" h="141" w="29">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17"/>
            <p:cNvSpPr/>
            <p:nvPr/>
          </p:nvSpPr>
          <p:spPr>
            <a:xfrm>
              <a:off x="7412038" y="4978400"/>
              <a:ext cx="31750" cy="188913"/>
            </a:xfrm>
            <a:custGeom>
              <a:rect b="b" l="l" r="r" t="t"/>
              <a:pathLst>
                <a:path extrusionOk="0" h="48" w="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17"/>
            <p:cNvSpPr/>
            <p:nvPr/>
          </p:nvSpPr>
          <p:spPr>
            <a:xfrm>
              <a:off x="7439026" y="5434013"/>
              <a:ext cx="174625" cy="439738"/>
            </a:xfrm>
            <a:custGeom>
              <a:rect b="b" l="l" r="r" t="t"/>
              <a:pathLst>
                <a:path extrusionOk="0" h="111" w="44">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 name="Google Shape;32;p17"/>
          <p:cNvSpPr/>
          <p:nvPr/>
        </p:nvSpPr>
        <p:spPr>
          <a:xfrm>
            <a:off x="0" y="0"/>
            <a:ext cx="18288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17"/>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marR="0" rtl="0" algn="l">
              <a:spcBef>
                <a:spcPts val="0"/>
              </a:spcBef>
              <a:spcAft>
                <a:spcPts val="0"/>
              </a:spcAft>
              <a:buClr>
                <a:srgbClr val="262626"/>
              </a:buClr>
              <a:buSzPts val="3600"/>
              <a:buFont typeface="Century Gothic"/>
              <a:buNone/>
              <a:defRPr b="0" i="0" sz="3600" u="none" cap="none" strike="noStrike">
                <a:solidFill>
                  <a:srgbClr val="262626"/>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34" name="Google Shape;34;p17"/>
          <p:cNvSpPr txBox="1"/>
          <p:nvPr>
            <p:ph idx="1" type="body"/>
          </p:nvPr>
        </p:nvSpPr>
        <p:spPr>
          <a:xfrm>
            <a:off x="2589212" y="2133600"/>
            <a:ext cx="8915400" cy="3886200"/>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1000"/>
              </a:spcBef>
              <a:spcAft>
                <a:spcPts val="0"/>
              </a:spcAft>
              <a:buClr>
                <a:schemeClr val="accent1"/>
              </a:buClr>
              <a:buSzPts val="180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30200" lvl="1" marL="914400" marR="0" rtl="0" algn="l">
              <a:spcBef>
                <a:spcPts val="1000"/>
              </a:spcBef>
              <a:spcAft>
                <a:spcPts val="0"/>
              </a:spcAft>
              <a:buClr>
                <a:schemeClr val="accent1"/>
              </a:buClr>
              <a:buSzPts val="160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317500" lvl="2" marL="1371600" marR="0" rtl="0" algn="l">
              <a:spcBef>
                <a:spcPts val="1000"/>
              </a:spcBef>
              <a:spcAft>
                <a:spcPts val="0"/>
              </a:spcAft>
              <a:buClr>
                <a:schemeClr val="accent1"/>
              </a:buClr>
              <a:buSzPts val="140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304800" lvl="3" marL="18288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304800" lvl="4" marL="22860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304800" lvl="5" marL="27432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304800" lvl="6" marL="32004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304800" lvl="7" marL="36576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304800" lvl="8" marL="41148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35" name="Google Shape;35;p17"/>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6" name="Google Shape;36;p17"/>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7" name="Google Shape;37;p17"/>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2000" u="none" cap="none" strike="noStrike">
                <a:solidFill>
                  <a:srgbClr val="FEFFFF"/>
                </a:solidFill>
                <a:latin typeface="Century Gothic"/>
                <a:ea typeface="Century Gothic"/>
                <a:cs typeface="Century Gothic"/>
                <a:sym typeface="Century Gothic"/>
              </a:defRPr>
            </a:lvl1pPr>
            <a:lvl2pPr indent="0" lvl="1" marL="0" marR="0" rtl="0" algn="r">
              <a:spcBef>
                <a:spcPts val="0"/>
              </a:spcBef>
              <a:buNone/>
              <a:defRPr b="0" i="0" sz="2000" u="none" cap="none" strike="noStrike">
                <a:solidFill>
                  <a:srgbClr val="FEFFFF"/>
                </a:solidFill>
                <a:latin typeface="Century Gothic"/>
                <a:ea typeface="Century Gothic"/>
                <a:cs typeface="Century Gothic"/>
                <a:sym typeface="Century Gothic"/>
              </a:defRPr>
            </a:lvl2pPr>
            <a:lvl3pPr indent="0" lvl="2" marL="0" marR="0" rtl="0" algn="r">
              <a:spcBef>
                <a:spcPts val="0"/>
              </a:spcBef>
              <a:buNone/>
              <a:defRPr b="0" i="0" sz="2000" u="none" cap="none" strike="noStrike">
                <a:solidFill>
                  <a:srgbClr val="FEFFFF"/>
                </a:solidFill>
                <a:latin typeface="Century Gothic"/>
                <a:ea typeface="Century Gothic"/>
                <a:cs typeface="Century Gothic"/>
                <a:sym typeface="Century Gothic"/>
              </a:defRPr>
            </a:lvl3pPr>
            <a:lvl4pPr indent="0" lvl="3" marL="0" marR="0" rtl="0" algn="r">
              <a:spcBef>
                <a:spcPts val="0"/>
              </a:spcBef>
              <a:buNone/>
              <a:defRPr b="0" i="0" sz="2000" u="none" cap="none" strike="noStrike">
                <a:solidFill>
                  <a:srgbClr val="FEFFFF"/>
                </a:solidFill>
                <a:latin typeface="Century Gothic"/>
                <a:ea typeface="Century Gothic"/>
                <a:cs typeface="Century Gothic"/>
                <a:sym typeface="Century Gothic"/>
              </a:defRPr>
            </a:lvl4pPr>
            <a:lvl5pPr indent="0" lvl="4" marL="0" marR="0" rtl="0" algn="r">
              <a:spcBef>
                <a:spcPts val="0"/>
              </a:spcBef>
              <a:buNone/>
              <a:defRPr b="0" i="0" sz="2000" u="none" cap="none" strike="noStrike">
                <a:solidFill>
                  <a:srgbClr val="FEFFFF"/>
                </a:solidFill>
                <a:latin typeface="Century Gothic"/>
                <a:ea typeface="Century Gothic"/>
                <a:cs typeface="Century Gothic"/>
                <a:sym typeface="Century Gothic"/>
              </a:defRPr>
            </a:lvl5pPr>
            <a:lvl6pPr indent="0" lvl="5" marL="0" marR="0" rtl="0" algn="r">
              <a:spcBef>
                <a:spcPts val="0"/>
              </a:spcBef>
              <a:buNone/>
              <a:defRPr b="0" i="0" sz="2000" u="none" cap="none" strike="noStrike">
                <a:solidFill>
                  <a:srgbClr val="FEFFFF"/>
                </a:solidFill>
                <a:latin typeface="Century Gothic"/>
                <a:ea typeface="Century Gothic"/>
                <a:cs typeface="Century Gothic"/>
                <a:sym typeface="Century Gothic"/>
              </a:defRPr>
            </a:lvl6pPr>
            <a:lvl7pPr indent="0" lvl="6" marL="0" marR="0" rtl="0" algn="r">
              <a:spcBef>
                <a:spcPts val="0"/>
              </a:spcBef>
              <a:buNone/>
              <a:defRPr b="0" i="0" sz="2000" u="none" cap="none" strike="noStrike">
                <a:solidFill>
                  <a:srgbClr val="FEFFFF"/>
                </a:solidFill>
                <a:latin typeface="Century Gothic"/>
                <a:ea typeface="Century Gothic"/>
                <a:cs typeface="Century Gothic"/>
                <a:sym typeface="Century Gothic"/>
              </a:defRPr>
            </a:lvl7pPr>
            <a:lvl8pPr indent="0" lvl="7" marL="0" marR="0" rtl="0" algn="r">
              <a:spcBef>
                <a:spcPts val="0"/>
              </a:spcBef>
              <a:buNone/>
              <a:defRPr b="0" i="0" sz="2000" u="none" cap="none" strike="noStrike">
                <a:solidFill>
                  <a:srgbClr val="FEFFFF"/>
                </a:solidFill>
                <a:latin typeface="Century Gothic"/>
                <a:ea typeface="Century Gothic"/>
                <a:cs typeface="Century Gothic"/>
                <a:sym typeface="Century Gothic"/>
              </a:defRPr>
            </a:lvl8pPr>
            <a:lvl9pPr indent="0" lvl="8" marL="0" marR="0" rtl="0" algn="r">
              <a:spcBef>
                <a:spcPts val="0"/>
              </a:spcBef>
              <a:buNone/>
              <a:defRPr b="0" i="0" sz="20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www.kaggle.com/datasets/datascientistanna/customers-dataset" TargetMode="Externa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
          <p:cNvSpPr txBox="1"/>
          <p:nvPr>
            <p:ph type="ctrTitle"/>
          </p:nvPr>
        </p:nvSpPr>
        <p:spPr>
          <a:xfrm>
            <a:off x="1255401" y="1979515"/>
            <a:ext cx="9566400" cy="17556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262626"/>
              </a:buClr>
              <a:buSzPts val="5600"/>
              <a:buFont typeface="Century Gothic"/>
              <a:buNone/>
            </a:pPr>
            <a:r>
              <a:rPr lang="en-US" sz="5600"/>
              <a:t>Customer Segmentation Using Clustering</a:t>
            </a:r>
            <a:endParaRPr/>
          </a:p>
        </p:txBody>
      </p:sp>
      <p:sp>
        <p:nvSpPr>
          <p:cNvPr id="165" name="Google Shape;165;p1"/>
          <p:cNvSpPr txBox="1"/>
          <p:nvPr/>
        </p:nvSpPr>
        <p:spPr>
          <a:xfrm>
            <a:off x="8039824" y="5398750"/>
            <a:ext cx="39090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200" u="none" cap="none" strike="noStrike">
                <a:solidFill>
                  <a:schemeClr val="dk1"/>
                </a:solidFill>
                <a:latin typeface="Century Gothic"/>
                <a:ea typeface="Century Gothic"/>
                <a:cs typeface="Century Gothic"/>
                <a:sym typeface="Century Gothic"/>
              </a:rPr>
              <a:t>By DSI Data Science team 2</a:t>
            </a:r>
            <a:endParaRPr sz="1200"/>
          </a:p>
          <a:p>
            <a:pPr indent="0" lvl="0" marL="0" marR="0" rtl="0" algn="l">
              <a:spcBef>
                <a:spcPts val="0"/>
              </a:spcBef>
              <a:spcAft>
                <a:spcPts val="0"/>
              </a:spcAft>
              <a:buNone/>
            </a:pPr>
            <a:r>
              <a:rPr lang="en-US" sz="1200">
                <a:solidFill>
                  <a:schemeClr val="dk1"/>
                </a:solidFill>
                <a:latin typeface="Century Gothic"/>
                <a:ea typeface="Century Gothic"/>
                <a:cs typeface="Century Gothic"/>
                <a:sym typeface="Century Gothic"/>
              </a:rPr>
              <a:t>Miguel</a:t>
            </a:r>
            <a:endParaRPr sz="1200"/>
          </a:p>
          <a:p>
            <a:pPr indent="0" lvl="0" marL="0" marR="0" rtl="0" algn="l">
              <a:spcBef>
                <a:spcPts val="0"/>
              </a:spcBef>
              <a:spcAft>
                <a:spcPts val="0"/>
              </a:spcAft>
              <a:buNone/>
            </a:pPr>
            <a:r>
              <a:rPr lang="en-US" sz="1200">
                <a:solidFill>
                  <a:schemeClr val="dk1"/>
                </a:solidFill>
                <a:latin typeface="Century Gothic"/>
                <a:ea typeface="Century Gothic"/>
                <a:cs typeface="Century Gothic"/>
                <a:sym typeface="Century Gothic"/>
              </a:rPr>
              <a:t>Sanyam</a:t>
            </a:r>
            <a:endParaRPr sz="1200"/>
          </a:p>
          <a:p>
            <a:pPr indent="0" lvl="0" marL="0" marR="0" rtl="0" algn="l">
              <a:spcBef>
                <a:spcPts val="0"/>
              </a:spcBef>
              <a:spcAft>
                <a:spcPts val="0"/>
              </a:spcAft>
              <a:buNone/>
            </a:pPr>
            <a:r>
              <a:rPr lang="en-US" sz="1200">
                <a:solidFill>
                  <a:schemeClr val="dk1"/>
                </a:solidFill>
                <a:latin typeface="Century Gothic"/>
                <a:ea typeface="Century Gothic"/>
                <a:cs typeface="Century Gothic"/>
                <a:sym typeface="Century Gothic"/>
              </a:rPr>
              <a:t>Preethi</a:t>
            </a:r>
            <a:endParaRPr sz="1200"/>
          </a:p>
        </p:txBody>
      </p:sp>
      <p:sp>
        <p:nvSpPr>
          <p:cNvPr id="166" name="Google Shape;166;p1"/>
          <p:cNvSpPr txBox="1"/>
          <p:nvPr/>
        </p:nvSpPr>
        <p:spPr>
          <a:xfrm>
            <a:off x="9942928" y="5583254"/>
            <a:ext cx="12957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entury Gothic"/>
                <a:ea typeface="Century Gothic"/>
                <a:cs typeface="Century Gothic"/>
                <a:sym typeface="Century Gothic"/>
              </a:rPr>
              <a:t>Harris</a:t>
            </a:r>
            <a:endParaRPr sz="1200"/>
          </a:p>
          <a:p>
            <a:pPr indent="0" lvl="0" marL="0" marR="0" rtl="0" algn="l">
              <a:spcBef>
                <a:spcPts val="0"/>
              </a:spcBef>
              <a:spcAft>
                <a:spcPts val="0"/>
              </a:spcAft>
              <a:buNone/>
            </a:pPr>
            <a:r>
              <a:rPr lang="en-US" sz="1200">
                <a:solidFill>
                  <a:schemeClr val="dk1"/>
                </a:solidFill>
                <a:latin typeface="Century Gothic"/>
                <a:ea typeface="Century Gothic"/>
                <a:cs typeface="Century Gothic"/>
                <a:sym typeface="Century Gothic"/>
              </a:rPr>
              <a:t>Olena</a:t>
            </a:r>
            <a:endParaRPr sz="1200"/>
          </a:p>
          <a:p>
            <a:pPr indent="0" lvl="0" marL="0" marR="0" rtl="0" algn="l">
              <a:spcBef>
                <a:spcPts val="0"/>
              </a:spcBef>
              <a:spcAft>
                <a:spcPts val="0"/>
              </a:spcAft>
              <a:buNone/>
            </a:pPr>
            <a:r>
              <a:rPr lang="en-US" sz="1200">
                <a:solidFill>
                  <a:schemeClr val="dk1"/>
                </a:solidFill>
                <a:latin typeface="Century Gothic"/>
                <a:ea typeface="Century Gothic"/>
                <a:cs typeface="Century Gothic"/>
                <a:sym typeface="Century Gothic"/>
              </a:rPr>
              <a:t>Emilia</a:t>
            </a:r>
            <a:endParaRPr sz="1200">
              <a:solidFill>
                <a:schemeClr val="dk1"/>
              </a:solidFill>
              <a:latin typeface="Century Gothic"/>
              <a:ea typeface="Century Gothic"/>
              <a:cs typeface="Century Gothic"/>
              <a:sym typeface="Century Gothic"/>
            </a:endParaRPr>
          </a:p>
        </p:txBody>
      </p:sp>
      <p:sp>
        <p:nvSpPr>
          <p:cNvPr id="167" name="Google Shape;167;p1"/>
          <p:cNvSpPr txBox="1"/>
          <p:nvPr/>
        </p:nvSpPr>
        <p:spPr>
          <a:xfrm>
            <a:off x="1614200" y="3868950"/>
            <a:ext cx="9207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rgbClr val="262626"/>
                </a:solidFill>
                <a:latin typeface="Century Gothic"/>
                <a:ea typeface="Century Gothic"/>
                <a:cs typeface="Century Gothic"/>
                <a:sym typeface="Century Gothic"/>
              </a:rPr>
              <a:t>Identifying distinct customer groups based on Spending Score and Demographic Features.</a:t>
            </a:r>
            <a:endParaRPr>
              <a:solidFill>
                <a:srgbClr val="262626"/>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g3a393c2f05a_0_1"/>
          <p:cNvSpPr txBox="1"/>
          <p:nvPr/>
        </p:nvSpPr>
        <p:spPr>
          <a:xfrm>
            <a:off x="4061300" y="115125"/>
            <a:ext cx="4306800" cy="100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400">
                <a:solidFill>
                  <a:srgbClr val="3F3F3F"/>
                </a:solidFill>
                <a:latin typeface="Century Gothic"/>
                <a:ea typeface="Century Gothic"/>
                <a:cs typeface="Century Gothic"/>
                <a:sym typeface="Century Gothic"/>
              </a:rPr>
              <a:t>Visualization </a:t>
            </a:r>
            <a:endParaRPr b="1" sz="3400">
              <a:solidFill>
                <a:srgbClr val="3F3F3F"/>
              </a:solidFill>
              <a:latin typeface="Century Gothic"/>
              <a:ea typeface="Century Gothic"/>
              <a:cs typeface="Century Gothic"/>
              <a:sym typeface="Century Gothic"/>
            </a:endParaRPr>
          </a:p>
        </p:txBody>
      </p:sp>
      <p:pic>
        <p:nvPicPr>
          <p:cNvPr id="239" name="Google Shape;239;g3a393c2f05a_0_1" title="clusters_pca.png"/>
          <p:cNvPicPr preferRelativeResize="0"/>
          <p:nvPr/>
        </p:nvPicPr>
        <p:blipFill>
          <a:blip r:embed="rId3">
            <a:alphaModFix/>
          </a:blip>
          <a:stretch>
            <a:fillRect/>
          </a:stretch>
        </p:blipFill>
        <p:spPr>
          <a:xfrm>
            <a:off x="261850" y="1247088"/>
            <a:ext cx="5888199" cy="4179000"/>
          </a:xfrm>
          <a:prstGeom prst="rect">
            <a:avLst/>
          </a:prstGeom>
          <a:noFill/>
          <a:ln>
            <a:noFill/>
          </a:ln>
        </p:spPr>
      </p:pic>
      <p:pic>
        <p:nvPicPr>
          <p:cNvPr id="240" name="Google Shape;240;g3a393c2f05a_0_1" title="clusters_3D_age_income_spending.png"/>
          <p:cNvPicPr preferRelativeResize="0"/>
          <p:nvPr/>
        </p:nvPicPr>
        <p:blipFill>
          <a:blip r:embed="rId4">
            <a:alphaModFix/>
          </a:blip>
          <a:stretch>
            <a:fillRect/>
          </a:stretch>
        </p:blipFill>
        <p:spPr>
          <a:xfrm>
            <a:off x="6303800" y="1585396"/>
            <a:ext cx="5888199" cy="5181331"/>
          </a:xfrm>
          <a:prstGeom prst="rect">
            <a:avLst/>
          </a:prstGeom>
          <a:noFill/>
          <a:ln>
            <a:noFill/>
          </a:ln>
        </p:spPr>
      </p:pic>
      <p:sp>
        <p:nvSpPr>
          <p:cNvPr id="241" name="Google Shape;241;g3a393c2f05a_0_1"/>
          <p:cNvSpPr txBox="1"/>
          <p:nvPr/>
        </p:nvSpPr>
        <p:spPr>
          <a:xfrm>
            <a:off x="1704850" y="5849400"/>
            <a:ext cx="2849700" cy="100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200">
                <a:solidFill>
                  <a:srgbClr val="3F3F3F"/>
                </a:solidFill>
                <a:latin typeface="Century Gothic"/>
                <a:ea typeface="Century Gothic"/>
                <a:cs typeface="Century Gothic"/>
                <a:sym typeface="Century Gothic"/>
              </a:rPr>
              <a:t>Confirms clear cluster separation</a:t>
            </a:r>
            <a:endParaRPr sz="2200">
              <a:solidFill>
                <a:srgbClr val="3F3F3F"/>
              </a:solidFill>
              <a:latin typeface="Century Gothic"/>
              <a:ea typeface="Century Gothic"/>
              <a:cs typeface="Century Gothic"/>
              <a:sym typeface="Century Gothic"/>
            </a:endParaRPr>
          </a:p>
        </p:txBody>
      </p:sp>
      <p:sp>
        <p:nvSpPr>
          <p:cNvPr id="242" name="Google Shape;242;g3a393c2f05a_0_1"/>
          <p:cNvSpPr txBox="1"/>
          <p:nvPr/>
        </p:nvSpPr>
        <p:spPr>
          <a:xfrm>
            <a:off x="7885200" y="384125"/>
            <a:ext cx="4306800" cy="11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200">
                <a:solidFill>
                  <a:srgbClr val="3F3F3F"/>
                </a:solidFill>
                <a:latin typeface="Century Gothic"/>
                <a:ea typeface="Century Gothic"/>
                <a:cs typeface="Century Gothic"/>
                <a:sym typeface="Century Gothic"/>
              </a:rPr>
              <a:t>Reveals cluster structure across Age, Income, Spending</a:t>
            </a:r>
            <a:endParaRPr sz="2200">
              <a:solidFill>
                <a:srgbClr val="3F3F3F"/>
              </a:solidFill>
              <a:latin typeface="Century Gothic"/>
              <a:ea typeface="Century Gothic"/>
              <a:cs typeface="Century Gothic"/>
              <a:sym typeface="Century Gothic"/>
            </a:endParaRPr>
          </a:p>
        </p:txBody>
      </p:sp>
      <p:sp>
        <p:nvSpPr>
          <p:cNvPr id="243" name="Google Shape;243;g3a393c2f05a_0_1"/>
          <p:cNvSpPr/>
          <p:nvPr/>
        </p:nvSpPr>
        <p:spPr>
          <a:xfrm rot="-5400000">
            <a:off x="2956050" y="5522475"/>
            <a:ext cx="499800" cy="292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entury Gothic"/>
              <a:ea typeface="Century Gothic"/>
              <a:cs typeface="Century Gothic"/>
              <a:sym typeface="Century Gothic"/>
            </a:endParaRPr>
          </a:p>
        </p:txBody>
      </p:sp>
      <p:sp>
        <p:nvSpPr>
          <p:cNvPr id="244" name="Google Shape;244;g3a393c2f05a_0_1"/>
          <p:cNvSpPr/>
          <p:nvPr/>
        </p:nvSpPr>
        <p:spPr>
          <a:xfrm rot="7860822">
            <a:off x="8725809" y="1303735"/>
            <a:ext cx="610295" cy="29218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g3a393c2f05a_0_30" title="clusters_income_spending.png"/>
          <p:cNvPicPr preferRelativeResize="0"/>
          <p:nvPr/>
        </p:nvPicPr>
        <p:blipFill>
          <a:blip r:embed="rId3">
            <a:alphaModFix/>
          </a:blip>
          <a:stretch>
            <a:fillRect/>
          </a:stretch>
        </p:blipFill>
        <p:spPr>
          <a:xfrm>
            <a:off x="123000" y="667350"/>
            <a:ext cx="6795750" cy="3983150"/>
          </a:xfrm>
          <a:prstGeom prst="rect">
            <a:avLst/>
          </a:prstGeom>
          <a:noFill/>
          <a:ln>
            <a:noFill/>
          </a:ln>
        </p:spPr>
      </p:pic>
      <p:pic>
        <p:nvPicPr>
          <p:cNvPr id="250" name="Google Shape;250;g3a393c2f05a_0_30" title="clusters_age_spending.png"/>
          <p:cNvPicPr preferRelativeResize="0"/>
          <p:nvPr/>
        </p:nvPicPr>
        <p:blipFill>
          <a:blip r:embed="rId4">
            <a:alphaModFix/>
          </a:blip>
          <a:stretch>
            <a:fillRect/>
          </a:stretch>
        </p:blipFill>
        <p:spPr>
          <a:xfrm>
            <a:off x="7009650" y="3089325"/>
            <a:ext cx="4999200" cy="3548053"/>
          </a:xfrm>
          <a:prstGeom prst="rect">
            <a:avLst/>
          </a:prstGeom>
          <a:noFill/>
          <a:ln>
            <a:noFill/>
          </a:ln>
        </p:spPr>
      </p:pic>
      <p:sp>
        <p:nvSpPr>
          <p:cNvPr id="251" name="Google Shape;251;g3a393c2f05a_0_30"/>
          <p:cNvSpPr/>
          <p:nvPr/>
        </p:nvSpPr>
        <p:spPr>
          <a:xfrm rot="-5400000">
            <a:off x="2940675" y="4830500"/>
            <a:ext cx="499800" cy="292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entury Gothic"/>
              <a:ea typeface="Century Gothic"/>
              <a:cs typeface="Century Gothic"/>
              <a:sym typeface="Century Gothic"/>
            </a:endParaRPr>
          </a:p>
        </p:txBody>
      </p:sp>
      <p:sp>
        <p:nvSpPr>
          <p:cNvPr id="252" name="Google Shape;252;g3a393c2f05a_0_30"/>
          <p:cNvSpPr/>
          <p:nvPr/>
        </p:nvSpPr>
        <p:spPr>
          <a:xfrm rot="5402063">
            <a:off x="9397507" y="2693321"/>
            <a:ext cx="499800" cy="292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entury Gothic"/>
              <a:ea typeface="Century Gothic"/>
              <a:cs typeface="Century Gothic"/>
              <a:sym typeface="Century Gothic"/>
            </a:endParaRPr>
          </a:p>
        </p:txBody>
      </p:sp>
      <p:sp>
        <p:nvSpPr>
          <p:cNvPr id="253" name="Google Shape;253;g3a393c2f05a_0_30"/>
          <p:cNvSpPr txBox="1"/>
          <p:nvPr/>
        </p:nvSpPr>
        <p:spPr>
          <a:xfrm>
            <a:off x="1104525" y="5226500"/>
            <a:ext cx="4172100" cy="100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200">
                <a:solidFill>
                  <a:srgbClr val="3F3F3F"/>
                </a:solidFill>
                <a:latin typeface="Century Gothic"/>
                <a:ea typeface="Century Gothic"/>
                <a:cs typeface="Century Gothic"/>
                <a:sym typeface="Century Gothic"/>
              </a:rPr>
              <a:t>Highlights premium vs budget-conscious customers</a:t>
            </a:r>
            <a:endParaRPr sz="2200">
              <a:solidFill>
                <a:srgbClr val="3F3F3F"/>
              </a:solidFill>
              <a:latin typeface="Century Gothic"/>
              <a:ea typeface="Century Gothic"/>
              <a:cs typeface="Century Gothic"/>
              <a:sym typeface="Century Gothic"/>
            </a:endParaRPr>
          </a:p>
        </p:txBody>
      </p:sp>
      <p:sp>
        <p:nvSpPr>
          <p:cNvPr id="254" name="Google Shape;254;g3a393c2f05a_0_30"/>
          <p:cNvSpPr txBox="1"/>
          <p:nvPr/>
        </p:nvSpPr>
        <p:spPr>
          <a:xfrm>
            <a:off x="8222550" y="1419550"/>
            <a:ext cx="2849700" cy="100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200">
                <a:solidFill>
                  <a:srgbClr val="3F3F3F"/>
                </a:solidFill>
                <a:latin typeface="Century Gothic"/>
                <a:ea typeface="Century Gothic"/>
                <a:cs typeface="Century Gothic"/>
                <a:sym typeface="Century Gothic"/>
              </a:rPr>
              <a:t>Y</a:t>
            </a:r>
            <a:r>
              <a:rPr lang="en-US" sz="2200">
                <a:solidFill>
                  <a:srgbClr val="3F3F3F"/>
                </a:solidFill>
                <a:latin typeface="Century Gothic"/>
                <a:ea typeface="Century Gothic"/>
                <a:cs typeface="Century Gothic"/>
                <a:sym typeface="Century Gothic"/>
              </a:rPr>
              <a:t>ounger customers tend to spend more</a:t>
            </a:r>
            <a:endParaRPr sz="2200">
              <a:solidFill>
                <a:srgbClr val="3F3F3F"/>
              </a:solidFill>
              <a:latin typeface="Century Gothic"/>
              <a:ea typeface="Century Gothic"/>
              <a:cs typeface="Century Gothic"/>
              <a:sym typeface="Century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g3a393c2f05a_0_35" title="avg_Annual_Income_dollars.png"/>
          <p:cNvPicPr preferRelativeResize="0"/>
          <p:nvPr/>
        </p:nvPicPr>
        <p:blipFill>
          <a:blip r:embed="rId3">
            <a:alphaModFix/>
          </a:blip>
          <a:stretch>
            <a:fillRect/>
          </a:stretch>
        </p:blipFill>
        <p:spPr>
          <a:xfrm>
            <a:off x="304800" y="1559200"/>
            <a:ext cx="5840975" cy="3861000"/>
          </a:xfrm>
          <a:prstGeom prst="rect">
            <a:avLst/>
          </a:prstGeom>
          <a:noFill/>
          <a:ln>
            <a:noFill/>
          </a:ln>
        </p:spPr>
      </p:pic>
      <p:pic>
        <p:nvPicPr>
          <p:cNvPr id="260" name="Google Shape;260;g3a393c2f05a_0_35" title="avg_Spending_Score_(1-100).png"/>
          <p:cNvPicPr preferRelativeResize="0"/>
          <p:nvPr/>
        </p:nvPicPr>
        <p:blipFill>
          <a:blip r:embed="rId4">
            <a:alphaModFix/>
          </a:blip>
          <a:stretch>
            <a:fillRect/>
          </a:stretch>
        </p:blipFill>
        <p:spPr>
          <a:xfrm>
            <a:off x="6255575" y="2881607"/>
            <a:ext cx="5840975" cy="3860981"/>
          </a:xfrm>
          <a:prstGeom prst="rect">
            <a:avLst/>
          </a:prstGeom>
          <a:noFill/>
          <a:ln>
            <a:noFill/>
          </a:ln>
        </p:spPr>
      </p:pic>
      <p:sp>
        <p:nvSpPr>
          <p:cNvPr id="261" name="Google Shape;261;g3a393c2f05a_0_35"/>
          <p:cNvSpPr txBox="1"/>
          <p:nvPr/>
        </p:nvSpPr>
        <p:spPr>
          <a:xfrm>
            <a:off x="7347450" y="376625"/>
            <a:ext cx="4172100" cy="196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200">
                <a:solidFill>
                  <a:srgbClr val="3F3F3F"/>
                </a:solidFill>
                <a:latin typeface="Century Gothic"/>
                <a:ea typeface="Century Gothic"/>
                <a:cs typeface="Century Gothic"/>
                <a:sym typeface="Century Gothic"/>
              </a:rPr>
              <a:t>Cluster 0 highest</a:t>
            </a:r>
            <a:endParaRPr sz="2200">
              <a:solidFill>
                <a:srgbClr val="3F3F3F"/>
              </a:solidFill>
              <a:latin typeface="Century Gothic"/>
              <a:ea typeface="Century Gothic"/>
              <a:cs typeface="Century Gothic"/>
              <a:sym typeface="Century Gothic"/>
            </a:endParaRPr>
          </a:p>
          <a:p>
            <a:pPr indent="0" lvl="0" marL="0" rtl="0" algn="ctr">
              <a:spcBef>
                <a:spcPts val="0"/>
              </a:spcBef>
              <a:spcAft>
                <a:spcPts val="0"/>
              </a:spcAft>
              <a:buNone/>
            </a:pPr>
            <a:r>
              <a:rPr lang="en-US" sz="2200">
                <a:solidFill>
                  <a:srgbClr val="3F3F3F"/>
                </a:solidFill>
                <a:latin typeface="Century Gothic"/>
                <a:ea typeface="Century Gothic"/>
                <a:cs typeface="Century Gothic"/>
                <a:sym typeface="Century Gothic"/>
              </a:rPr>
              <a:t>(</a:t>
            </a:r>
            <a:r>
              <a:rPr lang="en-US" sz="1900">
                <a:solidFill>
                  <a:srgbClr val="3F3F3F"/>
                </a:solidFill>
                <a:latin typeface="Century Gothic"/>
                <a:ea typeface="Century Gothic"/>
                <a:cs typeface="Century Gothic"/>
                <a:sym typeface="Century Gothic"/>
              </a:rPr>
              <a:t>the most valuable group)</a:t>
            </a:r>
            <a:endParaRPr sz="2200">
              <a:solidFill>
                <a:srgbClr val="3F3F3F"/>
              </a:solidFill>
              <a:latin typeface="Century Gothic"/>
              <a:ea typeface="Century Gothic"/>
              <a:cs typeface="Century Gothic"/>
              <a:sym typeface="Century Gothic"/>
            </a:endParaRPr>
          </a:p>
          <a:p>
            <a:pPr indent="0" lvl="0" marL="0" rtl="0" algn="ctr">
              <a:spcBef>
                <a:spcPts val="0"/>
              </a:spcBef>
              <a:spcAft>
                <a:spcPts val="0"/>
              </a:spcAft>
              <a:buNone/>
            </a:pPr>
            <a:r>
              <a:t/>
            </a:r>
            <a:endParaRPr sz="2200">
              <a:solidFill>
                <a:srgbClr val="3F3F3F"/>
              </a:solidFill>
              <a:latin typeface="Century Gothic"/>
              <a:ea typeface="Century Gothic"/>
              <a:cs typeface="Century Gothic"/>
              <a:sym typeface="Century Gothic"/>
            </a:endParaRPr>
          </a:p>
          <a:p>
            <a:pPr indent="0" lvl="0" marL="0" rtl="0" algn="ctr">
              <a:spcBef>
                <a:spcPts val="0"/>
              </a:spcBef>
              <a:spcAft>
                <a:spcPts val="0"/>
              </a:spcAft>
              <a:buNone/>
            </a:pPr>
            <a:r>
              <a:rPr lang="en-US" sz="1900">
                <a:solidFill>
                  <a:srgbClr val="3F3F3F"/>
                </a:solidFill>
                <a:latin typeface="Century Gothic"/>
                <a:ea typeface="Century Gothic"/>
                <a:cs typeface="Century Gothic"/>
                <a:sym typeface="Century Gothic"/>
              </a:rPr>
              <a:t> represents young, high-income, high-spending customers </a:t>
            </a:r>
            <a:endParaRPr sz="1900">
              <a:solidFill>
                <a:srgbClr val="3F3F3F"/>
              </a:solidFill>
              <a:latin typeface="Century Gothic"/>
              <a:ea typeface="Century Gothic"/>
              <a:cs typeface="Century Gothic"/>
              <a:sym typeface="Century Gothic"/>
            </a:endParaRPr>
          </a:p>
        </p:txBody>
      </p:sp>
      <p:sp>
        <p:nvSpPr>
          <p:cNvPr id="262" name="Google Shape;262;g3a393c2f05a_0_35"/>
          <p:cNvSpPr/>
          <p:nvPr/>
        </p:nvSpPr>
        <p:spPr>
          <a:xfrm rot="9553567">
            <a:off x="6413101" y="1659999"/>
            <a:ext cx="1025147" cy="292348"/>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entury Gothic"/>
              <a:ea typeface="Century Gothic"/>
              <a:cs typeface="Century Gothic"/>
              <a:sym typeface="Century Gothic"/>
            </a:endParaRPr>
          </a:p>
        </p:txBody>
      </p:sp>
      <p:sp>
        <p:nvSpPr>
          <p:cNvPr id="263" name="Google Shape;263;g3a393c2f05a_0_35"/>
          <p:cNvSpPr/>
          <p:nvPr/>
        </p:nvSpPr>
        <p:spPr>
          <a:xfrm rot="5401490">
            <a:off x="9087525" y="2389600"/>
            <a:ext cx="692100" cy="292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entury Gothic"/>
              <a:ea typeface="Century Gothic"/>
              <a:cs typeface="Century Gothic"/>
              <a:sym typeface="Century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12"/>
          <p:cNvSpPr txBox="1"/>
          <p:nvPr>
            <p:ph type="ctrTitle"/>
          </p:nvPr>
        </p:nvSpPr>
        <p:spPr>
          <a:xfrm>
            <a:off x="1161305" y="338150"/>
            <a:ext cx="9667200" cy="73200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262626"/>
              </a:buClr>
              <a:buSzPct val="100000"/>
              <a:buFont typeface="Century Gothic"/>
              <a:buNone/>
            </a:pPr>
            <a:r>
              <a:rPr lang="en-US"/>
              <a:t>Conclusion &amp; Business Value</a:t>
            </a:r>
            <a:endParaRPr/>
          </a:p>
        </p:txBody>
      </p:sp>
      <p:sp>
        <p:nvSpPr>
          <p:cNvPr id="269" name="Google Shape;269;p12"/>
          <p:cNvSpPr txBox="1"/>
          <p:nvPr>
            <p:ph idx="1" type="subTitle"/>
          </p:nvPr>
        </p:nvSpPr>
        <p:spPr>
          <a:xfrm>
            <a:off x="3068747" y="1458194"/>
            <a:ext cx="6201990" cy="173578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000"/>
              <a:buNone/>
            </a:pPr>
            <a:r>
              <a:rPr lang="en-US" sz="2000"/>
              <a:t>Cluster 0 : identified as</a:t>
            </a:r>
            <a:r>
              <a:rPr lang="en-US" sz="2000"/>
              <a:t> high-value customer segments that contribute significantly to revenue based on demographic and behavioral characteristics (e.g., income, spending habits, age groups).</a:t>
            </a:r>
            <a:endParaRPr/>
          </a:p>
        </p:txBody>
      </p:sp>
      <p:pic>
        <p:nvPicPr>
          <p:cNvPr id="270" name="Google Shape;270;p12"/>
          <p:cNvPicPr preferRelativeResize="0"/>
          <p:nvPr/>
        </p:nvPicPr>
        <p:blipFill rotWithShape="1">
          <a:blip r:embed="rId3">
            <a:alphaModFix/>
          </a:blip>
          <a:srcRect b="4931" l="10048" r="75520" t="71970"/>
          <a:stretch/>
        </p:blipFill>
        <p:spPr>
          <a:xfrm>
            <a:off x="1552052" y="4869130"/>
            <a:ext cx="1223624" cy="1305527"/>
          </a:xfrm>
          <a:prstGeom prst="rect">
            <a:avLst/>
          </a:prstGeom>
          <a:noFill/>
          <a:ln>
            <a:noFill/>
          </a:ln>
        </p:spPr>
      </p:pic>
      <p:pic>
        <p:nvPicPr>
          <p:cNvPr id="271" name="Google Shape;271;p12"/>
          <p:cNvPicPr preferRelativeResize="0"/>
          <p:nvPr/>
        </p:nvPicPr>
        <p:blipFill rotWithShape="1">
          <a:blip r:embed="rId3">
            <a:alphaModFix/>
          </a:blip>
          <a:srcRect b="29246" l="10479" r="75089" t="47778"/>
          <a:stretch/>
        </p:blipFill>
        <p:spPr>
          <a:xfrm>
            <a:off x="9822426" y="3269593"/>
            <a:ext cx="1257448" cy="1334476"/>
          </a:xfrm>
          <a:prstGeom prst="rect">
            <a:avLst/>
          </a:prstGeom>
          <a:noFill/>
          <a:ln>
            <a:noFill/>
          </a:ln>
        </p:spPr>
      </p:pic>
      <p:pic>
        <p:nvPicPr>
          <p:cNvPr id="272" name="Google Shape;272;p12"/>
          <p:cNvPicPr preferRelativeResize="0"/>
          <p:nvPr/>
        </p:nvPicPr>
        <p:blipFill rotWithShape="1">
          <a:blip r:embed="rId3">
            <a:alphaModFix/>
          </a:blip>
          <a:srcRect b="52975" l="9474" r="75133" t="24050"/>
          <a:stretch/>
        </p:blipFill>
        <p:spPr>
          <a:xfrm>
            <a:off x="1445342" y="1489390"/>
            <a:ext cx="1330334" cy="1323765"/>
          </a:xfrm>
          <a:prstGeom prst="rect">
            <a:avLst/>
          </a:prstGeom>
          <a:noFill/>
          <a:ln>
            <a:noFill/>
          </a:ln>
        </p:spPr>
      </p:pic>
      <p:sp>
        <p:nvSpPr>
          <p:cNvPr id="273" name="Google Shape;273;p12"/>
          <p:cNvSpPr txBox="1"/>
          <p:nvPr/>
        </p:nvSpPr>
        <p:spPr>
          <a:xfrm>
            <a:off x="5048324" y="3429000"/>
            <a:ext cx="4581832"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595959"/>
                </a:solidFill>
                <a:latin typeface="Century Gothic"/>
                <a:ea typeface="Century Gothic"/>
                <a:cs typeface="Century Gothic"/>
                <a:sym typeface="Century Gothic"/>
              </a:rPr>
              <a:t>Recognition of potential customer segments for targeted marketing campaigns.</a:t>
            </a:r>
            <a:endParaRPr/>
          </a:p>
        </p:txBody>
      </p:sp>
      <p:sp>
        <p:nvSpPr>
          <p:cNvPr id="274" name="Google Shape;274;p12"/>
          <p:cNvSpPr txBox="1"/>
          <p:nvPr/>
        </p:nvSpPr>
        <p:spPr>
          <a:xfrm>
            <a:off x="3174737" y="5014063"/>
            <a:ext cx="6096000"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595959"/>
                </a:solidFill>
                <a:latin typeface="Century Gothic"/>
                <a:ea typeface="Century Gothic"/>
                <a:cs typeface="Century Gothic"/>
                <a:sym typeface="Century Gothic"/>
              </a:rPr>
              <a:t>Understanding of customer preferences and behaviors to improve product offerings, thereby  improving customer engagement.</a:t>
            </a:r>
            <a:endParaRPr sz="2000">
              <a:solidFill>
                <a:srgbClr val="595959"/>
              </a:solidFill>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11"/>
          <p:cNvSpPr txBox="1"/>
          <p:nvPr>
            <p:ph type="ctrTitle"/>
          </p:nvPr>
        </p:nvSpPr>
        <p:spPr>
          <a:xfrm>
            <a:off x="1161304" y="338150"/>
            <a:ext cx="9230700" cy="73200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262626"/>
              </a:buClr>
              <a:buSzPct val="100000"/>
              <a:buFont typeface="Century Gothic"/>
              <a:buNone/>
            </a:pPr>
            <a:r>
              <a:rPr lang="en-US"/>
              <a:t>Impacts</a:t>
            </a:r>
            <a:endParaRPr/>
          </a:p>
        </p:txBody>
      </p:sp>
      <p:sp>
        <p:nvSpPr>
          <p:cNvPr id="280" name="Google Shape;280;p11"/>
          <p:cNvSpPr txBox="1"/>
          <p:nvPr>
            <p:ph idx="1" type="subTitle"/>
          </p:nvPr>
        </p:nvSpPr>
        <p:spPr>
          <a:xfrm>
            <a:off x="1237714" y="1172243"/>
            <a:ext cx="5868900" cy="49485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SzPts val="2000"/>
              <a:buNone/>
            </a:pPr>
            <a:r>
              <a:rPr lang="en-US" sz="2000"/>
              <a:t>Implementing customer segmentation provides multiple strategic benefits:</a:t>
            </a:r>
            <a:endParaRPr/>
          </a:p>
          <a:p>
            <a:pPr indent="-342900" lvl="0" marL="342900" rtl="0" algn="l">
              <a:spcBef>
                <a:spcPts val="1000"/>
              </a:spcBef>
              <a:spcAft>
                <a:spcPts val="0"/>
              </a:spcAft>
              <a:buSzPts val="2000"/>
              <a:buFont typeface="Century Gothic"/>
              <a:buAutoNum type="arabicPeriod"/>
            </a:pPr>
            <a:r>
              <a:rPr lang="en-US" sz="2000"/>
              <a:t>Targeted Marketing: Tailored marketing campaigns to customer preferences.</a:t>
            </a:r>
            <a:endParaRPr/>
          </a:p>
          <a:p>
            <a:pPr indent="-342900" lvl="0" marL="342900" rtl="0" algn="l">
              <a:spcBef>
                <a:spcPts val="1000"/>
              </a:spcBef>
              <a:spcAft>
                <a:spcPts val="0"/>
              </a:spcAft>
              <a:buSzPts val="2000"/>
              <a:buFont typeface="Century Gothic"/>
              <a:buAutoNum type="arabicPeriod"/>
            </a:pPr>
            <a:r>
              <a:rPr lang="en-US" sz="2000"/>
              <a:t>Improved Customer Retention: Personalizing experiences, stronger customer relationships and long-term loyalty.</a:t>
            </a:r>
            <a:endParaRPr/>
          </a:p>
          <a:p>
            <a:pPr indent="-342900" lvl="0" marL="342900" rtl="0" algn="l">
              <a:spcBef>
                <a:spcPts val="1000"/>
              </a:spcBef>
              <a:spcAft>
                <a:spcPts val="0"/>
              </a:spcAft>
              <a:buSzPts val="2000"/>
              <a:buFont typeface="Century Gothic"/>
              <a:buAutoNum type="arabicPeriod"/>
            </a:pPr>
            <a:r>
              <a:rPr lang="en-US" sz="2000"/>
              <a:t> Efficient Resource Allocation: Focused marketing and operational resources on high-value segments helps in improving ROI and operational efficiency.</a:t>
            </a:r>
            <a:endParaRPr sz="2000"/>
          </a:p>
        </p:txBody>
      </p:sp>
      <p:pic>
        <p:nvPicPr>
          <p:cNvPr id="281" name="Google Shape;281;p11"/>
          <p:cNvPicPr preferRelativeResize="0"/>
          <p:nvPr/>
        </p:nvPicPr>
        <p:blipFill rotWithShape="1">
          <a:blip r:embed="rId3">
            <a:alphaModFix/>
          </a:blip>
          <a:srcRect b="0" l="0" r="0" t="0"/>
          <a:stretch/>
        </p:blipFill>
        <p:spPr>
          <a:xfrm>
            <a:off x="7147909" y="1344168"/>
            <a:ext cx="4725531" cy="315035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15"/>
          <p:cNvSpPr txBox="1"/>
          <p:nvPr>
            <p:ph type="ctrTitle"/>
          </p:nvPr>
        </p:nvSpPr>
        <p:spPr>
          <a:xfrm>
            <a:off x="1161288" y="338159"/>
            <a:ext cx="6821423" cy="731858"/>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262626"/>
              </a:buClr>
              <a:buSzPct val="100000"/>
              <a:buFont typeface="Century Gothic"/>
              <a:buNone/>
            </a:pPr>
            <a:r>
              <a:rPr lang="en-US"/>
              <a:t>Future Enhancements</a:t>
            </a:r>
            <a:endParaRPr/>
          </a:p>
        </p:txBody>
      </p:sp>
      <p:sp>
        <p:nvSpPr>
          <p:cNvPr id="287" name="Google Shape;287;p15"/>
          <p:cNvSpPr txBox="1"/>
          <p:nvPr/>
        </p:nvSpPr>
        <p:spPr>
          <a:xfrm>
            <a:off x="1518700" y="1470925"/>
            <a:ext cx="9264900" cy="3381300"/>
          </a:xfrm>
          <a:prstGeom prst="rect">
            <a:avLst/>
          </a:prstGeom>
          <a:noFill/>
          <a:ln>
            <a:noFill/>
          </a:ln>
        </p:spPr>
        <p:txBody>
          <a:bodyPr anchorCtr="0" anchor="t" bIns="91425" lIns="91425" spcFirstLastPara="1" rIns="91425" wrap="square" tIns="91425">
            <a:noAutofit/>
          </a:bodyPr>
          <a:lstStyle/>
          <a:p>
            <a:pPr indent="-355600" lvl="0" marL="457200" rtl="0" algn="l">
              <a:spcBef>
                <a:spcPts val="1000"/>
              </a:spcBef>
              <a:spcAft>
                <a:spcPts val="0"/>
              </a:spcAft>
              <a:buClr>
                <a:schemeClr val="accent1"/>
              </a:buClr>
              <a:buSzPts val="2000"/>
              <a:buFont typeface="Century Gothic"/>
              <a:buAutoNum type="arabicPeriod"/>
            </a:pPr>
            <a:r>
              <a:rPr lang="en-US" sz="2000">
                <a:solidFill>
                  <a:srgbClr val="595959"/>
                </a:solidFill>
                <a:latin typeface="Century Gothic"/>
                <a:ea typeface="Century Gothic"/>
                <a:cs typeface="Century Gothic"/>
                <a:sym typeface="Century Gothic"/>
              </a:rPr>
              <a:t>Predict the Spending Score based on the customer's Age, Annual Income, and Work Experience.</a:t>
            </a:r>
            <a:endParaRPr sz="2000">
              <a:solidFill>
                <a:srgbClr val="595959"/>
              </a:solidFill>
              <a:latin typeface="Century Gothic"/>
              <a:ea typeface="Century Gothic"/>
              <a:cs typeface="Century Gothic"/>
              <a:sym typeface="Century Gothic"/>
            </a:endParaRPr>
          </a:p>
          <a:p>
            <a:pPr indent="0" lvl="0" marL="457200" rtl="0" algn="l">
              <a:spcBef>
                <a:spcPts val="1000"/>
              </a:spcBef>
              <a:spcAft>
                <a:spcPts val="0"/>
              </a:spcAft>
              <a:buNone/>
            </a:pPr>
            <a:r>
              <a:t/>
            </a:r>
            <a:endParaRPr sz="2000">
              <a:solidFill>
                <a:srgbClr val="595959"/>
              </a:solidFill>
              <a:latin typeface="Century Gothic"/>
              <a:ea typeface="Century Gothic"/>
              <a:cs typeface="Century Gothic"/>
              <a:sym typeface="Century Gothic"/>
            </a:endParaRPr>
          </a:p>
          <a:p>
            <a:pPr indent="-355600" lvl="0" marL="457200" rtl="0" algn="l">
              <a:spcBef>
                <a:spcPts val="1000"/>
              </a:spcBef>
              <a:spcAft>
                <a:spcPts val="0"/>
              </a:spcAft>
              <a:buClr>
                <a:schemeClr val="accent1"/>
              </a:buClr>
              <a:buSzPts val="2000"/>
              <a:buFont typeface="Century Gothic"/>
              <a:buAutoNum type="arabicPeriod"/>
            </a:pPr>
            <a:r>
              <a:rPr lang="en-US" sz="2000">
                <a:solidFill>
                  <a:srgbClr val="595959"/>
                </a:solidFill>
                <a:latin typeface="Century Gothic"/>
                <a:ea typeface="Century Gothic"/>
                <a:cs typeface="Century Gothic"/>
                <a:sym typeface="Century Gothic"/>
              </a:rPr>
              <a:t>Validate the Spending Score definition with stakeholders.</a:t>
            </a:r>
            <a:endParaRPr sz="2000">
              <a:solidFill>
                <a:srgbClr val="595959"/>
              </a:solidFill>
              <a:latin typeface="Century Gothic"/>
              <a:ea typeface="Century Gothic"/>
              <a:cs typeface="Century Gothic"/>
              <a:sym typeface="Century Gothic"/>
            </a:endParaRPr>
          </a:p>
          <a:p>
            <a:pPr indent="0" lvl="0" marL="457200" rtl="0" algn="l">
              <a:spcBef>
                <a:spcPts val="1000"/>
              </a:spcBef>
              <a:spcAft>
                <a:spcPts val="0"/>
              </a:spcAft>
              <a:buNone/>
            </a:pPr>
            <a:r>
              <a:t/>
            </a:r>
            <a:endParaRPr sz="2000">
              <a:solidFill>
                <a:srgbClr val="595959"/>
              </a:solidFill>
              <a:latin typeface="Century Gothic"/>
              <a:ea typeface="Century Gothic"/>
              <a:cs typeface="Century Gothic"/>
              <a:sym typeface="Century Gothic"/>
            </a:endParaRPr>
          </a:p>
          <a:p>
            <a:pPr indent="-355600" lvl="0" marL="457200" rtl="0" algn="l">
              <a:spcBef>
                <a:spcPts val="1000"/>
              </a:spcBef>
              <a:spcAft>
                <a:spcPts val="0"/>
              </a:spcAft>
              <a:buClr>
                <a:schemeClr val="accent1"/>
              </a:buClr>
              <a:buSzPts val="2000"/>
              <a:buFont typeface="Century Gothic"/>
              <a:buAutoNum type="arabicPeriod"/>
            </a:pPr>
            <a:r>
              <a:rPr lang="en-US" sz="2000">
                <a:solidFill>
                  <a:srgbClr val="595959"/>
                </a:solidFill>
                <a:latin typeface="Century Gothic"/>
                <a:ea typeface="Century Gothic"/>
                <a:cs typeface="Century Gothic"/>
                <a:sym typeface="Century Gothic"/>
              </a:rPr>
              <a:t>Compare results with Hierarchical or DBSCAN clustering.</a:t>
            </a:r>
            <a:endParaRPr sz="2000">
              <a:solidFill>
                <a:srgbClr val="595959"/>
              </a:solidFill>
              <a:latin typeface="Century Gothic"/>
              <a:ea typeface="Century Gothic"/>
              <a:cs typeface="Century Gothic"/>
              <a:sym typeface="Century Gothic"/>
            </a:endParaRPr>
          </a:p>
          <a:p>
            <a:pPr indent="0" lvl="0" marL="457200" rtl="0" algn="l">
              <a:spcBef>
                <a:spcPts val="1000"/>
              </a:spcBef>
              <a:spcAft>
                <a:spcPts val="0"/>
              </a:spcAft>
              <a:buNone/>
            </a:pPr>
            <a:r>
              <a:t/>
            </a:r>
            <a:endParaRPr sz="2000">
              <a:solidFill>
                <a:srgbClr val="595959"/>
              </a:solidFill>
              <a:latin typeface="Century Gothic"/>
              <a:ea typeface="Century Gothic"/>
              <a:cs typeface="Century Gothic"/>
              <a:sym typeface="Century Gothic"/>
            </a:endParaRPr>
          </a:p>
          <a:p>
            <a:pPr indent="-355600" lvl="0" marL="457200" rtl="0" algn="l">
              <a:spcBef>
                <a:spcPts val="1000"/>
              </a:spcBef>
              <a:spcAft>
                <a:spcPts val="0"/>
              </a:spcAft>
              <a:buClr>
                <a:schemeClr val="accent1"/>
              </a:buClr>
              <a:buSzPts val="2000"/>
              <a:buFont typeface="Century Gothic"/>
              <a:buAutoNum type="arabicPeriod"/>
            </a:pPr>
            <a:r>
              <a:rPr lang="en-US" sz="2000">
                <a:solidFill>
                  <a:srgbClr val="595959"/>
                </a:solidFill>
                <a:latin typeface="Century Gothic"/>
                <a:ea typeface="Century Gothic"/>
                <a:cs typeface="Century Gothic"/>
                <a:sym typeface="Century Gothic"/>
              </a:rPr>
              <a:t>Incorporate new behavioral variables for richer segmentation.</a:t>
            </a:r>
            <a:endParaRPr sz="1800">
              <a:solidFill>
                <a:srgbClr val="3F3F3F"/>
              </a:solidFill>
              <a:latin typeface="Century Gothic"/>
              <a:ea typeface="Century Gothic"/>
              <a:cs typeface="Century Gothic"/>
              <a:sym typeface="Century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16"/>
          <p:cNvSpPr txBox="1"/>
          <p:nvPr>
            <p:ph type="ctrTitle"/>
          </p:nvPr>
        </p:nvSpPr>
        <p:spPr>
          <a:xfrm>
            <a:off x="1312841" y="2121409"/>
            <a:ext cx="9566318" cy="1755648"/>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rgbClr val="262626"/>
              </a:buClr>
              <a:buSzPts val="6000"/>
              <a:buFont typeface="Century Gothic"/>
              <a:buNone/>
            </a:pPr>
            <a:r>
              <a:rPr lang="en-US" sz="6000"/>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5"/>
          <p:cNvSpPr txBox="1"/>
          <p:nvPr>
            <p:ph type="ctrTitle"/>
          </p:nvPr>
        </p:nvSpPr>
        <p:spPr>
          <a:xfrm>
            <a:off x="1161288" y="338159"/>
            <a:ext cx="6821423" cy="731858"/>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262626"/>
              </a:buClr>
              <a:buSzPct val="100000"/>
              <a:buFont typeface="Century Gothic"/>
              <a:buNone/>
            </a:pPr>
            <a:r>
              <a:rPr lang="en-US"/>
              <a:t>Business Context</a:t>
            </a:r>
            <a:endParaRPr/>
          </a:p>
        </p:txBody>
      </p:sp>
      <p:sp>
        <p:nvSpPr>
          <p:cNvPr id="173" name="Google Shape;173;p5"/>
          <p:cNvSpPr txBox="1"/>
          <p:nvPr>
            <p:ph idx="1" type="subTitle"/>
          </p:nvPr>
        </p:nvSpPr>
        <p:spPr>
          <a:xfrm>
            <a:off x="1338275" y="1245849"/>
            <a:ext cx="5613000" cy="42462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2000"/>
              <a:buNone/>
            </a:pPr>
            <a:r>
              <a:t/>
            </a:r>
            <a:endParaRPr sz="2000"/>
          </a:p>
          <a:p>
            <a:pPr indent="0" lvl="0" marL="0" rtl="0" algn="l">
              <a:spcBef>
                <a:spcPts val="1000"/>
              </a:spcBef>
              <a:spcAft>
                <a:spcPts val="0"/>
              </a:spcAft>
              <a:buSzPts val="2000"/>
              <a:buNone/>
            </a:pPr>
            <a:r>
              <a:rPr lang="en-US" sz="2000"/>
              <a:t>Retail companies collect large amounts of customer data but struggle to understand diverse customer behaviors. Treating all customers the same, leads to ineffective marketing strategies. </a:t>
            </a:r>
            <a:endParaRPr sz="2000"/>
          </a:p>
          <a:p>
            <a:pPr indent="0" lvl="0" marL="0" rtl="0" algn="l">
              <a:spcBef>
                <a:spcPts val="1000"/>
              </a:spcBef>
              <a:spcAft>
                <a:spcPts val="0"/>
              </a:spcAft>
              <a:buSzPts val="2000"/>
              <a:buNone/>
            </a:pPr>
            <a:r>
              <a:rPr lang="en-US" sz="2000"/>
              <a:t>Customer segmentation helps in identifying group of customers with similar characteristics for tailored offers and marketing campaigns, which in turn leads to higher ROI, customer loyalty, and profitability.</a:t>
            </a:r>
            <a:endParaRPr sz="2000"/>
          </a:p>
        </p:txBody>
      </p:sp>
      <p:pic>
        <p:nvPicPr>
          <p:cNvPr id="174" name="Google Shape;174;p5"/>
          <p:cNvPicPr preferRelativeResize="0"/>
          <p:nvPr/>
        </p:nvPicPr>
        <p:blipFill rotWithShape="1">
          <a:blip r:embed="rId3">
            <a:alphaModFix/>
          </a:blip>
          <a:srcRect b="0" l="0" r="0" t="0"/>
          <a:stretch/>
        </p:blipFill>
        <p:spPr>
          <a:xfrm>
            <a:off x="7286426" y="1436351"/>
            <a:ext cx="4800526" cy="3200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6"/>
          <p:cNvSpPr txBox="1"/>
          <p:nvPr>
            <p:ph type="ctrTitle"/>
          </p:nvPr>
        </p:nvSpPr>
        <p:spPr>
          <a:xfrm>
            <a:off x="1161288" y="338159"/>
            <a:ext cx="6821423" cy="731858"/>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262626"/>
              </a:buClr>
              <a:buSzPct val="100000"/>
              <a:buFont typeface="Century Gothic"/>
              <a:buNone/>
            </a:pPr>
            <a:r>
              <a:rPr lang="en-US"/>
              <a:t>Project Objective</a:t>
            </a:r>
            <a:endParaRPr/>
          </a:p>
        </p:txBody>
      </p:sp>
      <p:sp>
        <p:nvSpPr>
          <p:cNvPr id="180" name="Google Shape;180;p6"/>
          <p:cNvSpPr txBox="1"/>
          <p:nvPr>
            <p:ph idx="1" type="subTitle"/>
          </p:nvPr>
        </p:nvSpPr>
        <p:spPr>
          <a:xfrm>
            <a:off x="758175" y="1295000"/>
            <a:ext cx="5278500" cy="4521900"/>
          </a:xfrm>
          <a:prstGeom prst="rect">
            <a:avLst/>
          </a:prstGeom>
          <a:noFill/>
          <a:ln>
            <a:noFill/>
          </a:ln>
        </p:spPr>
        <p:txBody>
          <a:bodyPr anchorCtr="0" anchor="t" bIns="45700" lIns="91425" spcFirstLastPara="1" rIns="91425" wrap="square" tIns="45700">
            <a:normAutofit/>
          </a:bodyPr>
          <a:lstStyle/>
          <a:p>
            <a:pPr indent="-285750" lvl="0" marL="285750" rtl="0" algn="l">
              <a:spcBef>
                <a:spcPts val="1000"/>
              </a:spcBef>
              <a:spcAft>
                <a:spcPts val="0"/>
              </a:spcAft>
              <a:buSzPts val="2000"/>
              <a:buFont typeface="Arial"/>
              <a:buChar char="•"/>
            </a:pPr>
            <a:r>
              <a:rPr lang="en-US" sz="2000"/>
              <a:t>Group customers using data analysis techniques based on demographics and spending.</a:t>
            </a:r>
            <a:endParaRPr/>
          </a:p>
          <a:p>
            <a:pPr indent="-285750" lvl="0" marL="285750" rtl="0" algn="l">
              <a:spcBef>
                <a:spcPts val="1000"/>
              </a:spcBef>
              <a:spcAft>
                <a:spcPts val="0"/>
              </a:spcAft>
              <a:buSzPts val="2000"/>
              <a:buFont typeface="Arial"/>
              <a:buChar char="•"/>
            </a:pPr>
            <a:r>
              <a:rPr lang="en-US" sz="2000"/>
              <a:t>Understand the characteristics of each segment/cluster (age range, profession, spending pattern, etc.).</a:t>
            </a:r>
            <a:endParaRPr/>
          </a:p>
          <a:p>
            <a:pPr indent="-285750" lvl="0" marL="285750" rtl="0" algn="l">
              <a:spcBef>
                <a:spcPts val="1000"/>
              </a:spcBef>
              <a:spcAft>
                <a:spcPts val="0"/>
              </a:spcAft>
              <a:buSzPts val="2000"/>
              <a:buFont typeface="Arial"/>
              <a:buChar char="•"/>
            </a:pPr>
            <a:r>
              <a:rPr lang="en-US" sz="2000"/>
              <a:t>Identify customer into 3 clusters: high-value, budget-conscious, and mid-range.</a:t>
            </a:r>
            <a:endParaRPr/>
          </a:p>
          <a:p>
            <a:pPr indent="-285750" lvl="0" marL="285750" rtl="0" algn="l">
              <a:spcBef>
                <a:spcPts val="1000"/>
              </a:spcBef>
              <a:spcAft>
                <a:spcPts val="0"/>
              </a:spcAft>
              <a:buSzPts val="2000"/>
              <a:buFont typeface="Arial"/>
              <a:buChar char="•"/>
            </a:pPr>
            <a:r>
              <a:rPr lang="en-US" sz="2000"/>
              <a:t>Use insights to help the business in decision-making and design personalized marketing campaigns for each segments.</a:t>
            </a:r>
            <a:endParaRPr sz="2000"/>
          </a:p>
        </p:txBody>
      </p:sp>
      <p:pic>
        <p:nvPicPr>
          <p:cNvPr id="181" name="Google Shape;181;p6"/>
          <p:cNvPicPr preferRelativeResize="0"/>
          <p:nvPr/>
        </p:nvPicPr>
        <p:blipFill rotWithShape="1">
          <a:blip r:embed="rId3">
            <a:alphaModFix/>
          </a:blip>
          <a:srcRect b="0" l="0" r="0" t="0"/>
          <a:stretch/>
        </p:blipFill>
        <p:spPr>
          <a:xfrm>
            <a:off x="6165500" y="1216099"/>
            <a:ext cx="5548926" cy="3636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7"/>
          <p:cNvSpPr txBox="1"/>
          <p:nvPr>
            <p:ph type="ctrTitle"/>
          </p:nvPr>
        </p:nvSpPr>
        <p:spPr>
          <a:xfrm>
            <a:off x="1161300" y="305650"/>
            <a:ext cx="4034700" cy="705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262626"/>
              </a:buClr>
              <a:buSzPts val="5400"/>
              <a:buFont typeface="Century Gothic"/>
              <a:buNone/>
            </a:pPr>
            <a:r>
              <a:rPr lang="en-US" sz="3000"/>
              <a:t>Technical Stack</a:t>
            </a:r>
            <a:endParaRPr sz="3000"/>
          </a:p>
        </p:txBody>
      </p:sp>
      <p:sp>
        <p:nvSpPr>
          <p:cNvPr id="187" name="Google Shape;187;p7"/>
          <p:cNvSpPr txBox="1"/>
          <p:nvPr>
            <p:ph idx="1" type="subTitle"/>
          </p:nvPr>
        </p:nvSpPr>
        <p:spPr>
          <a:xfrm>
            <a:off x="713125" y="1325875"/>
            <a:ext cx="3907200" cy="3228900"/>
          </a:xfrm>
          <a:prstGeom prst="rect">
            <a:avLst/>
          </a:prstGeom>
          <a:noFill/>
          <a:ln>
            <a:noFill/>
          </a:ln>
        </p:spPr>
        <p:txBody>
          <a:bodyPr anchorCtr="0" anchor="t" bIns="45700" lIns="91425" spcFirstLastPara="1" rIns="91425" wrap="square" tIns="45700">
            <a:normAutofit lnSpcReduction="20000"/>
          </a:bodyPr>
          <a:lstStyle/>
          <a:p>
            <a:pPr indent="0" lvl="0" marL="0" rtl="0" algn="l">
              <a:spcBef>
                <a:spcPts val="1000"/>
              </a:spcBef>
              <a:spcAft>
                <a:spcPts val="0"/>
              </a:spcAft>
              <a:buSzPts val="1800"/>
              <a:buNone/>
            </a:pPr>
            <a:r>
              <a:rPr b="1" lang="en-US"/>
              <a:t>Programming Language:</a:t>
            </a:r>
            <a:r>
              <a:rPr lang="en-US"/>
              <a:t> Python</a:t>
            </a:r>
            <a:endParaRPr/>
          </a:p>
          <a:p>
            <a:pPr indent="0" lvl="0" marL="0" rtl="0" algn="l">
              <a:spcBef>
                <a:spcPts val="1000"/>
              </a:spcBef>
              <a:spcAft>
                <a:spcPts val="0"/>
              </a:spcAft>
              <a:buSzPts val="1800"/>
              <a:buNone/>
            </a:pPr>
            <a:r>
              <a:rPr b="1" lang="en-US"/>
              <a:t>Environment:</a:t>
            </a:r>
            <a:r>
              <a:rPr lang="en-US"/>
              <a:t> Jupyter Notebook</a:t>
            </a:r>
            <a:endParaRPr/>
          </a:p>
          <a:p>
            <a:pPr indent="0" lvl="0" marL="0" rtl="0" algn="l">
              <a:spcBef>
                <a:spcPts val="1000"/>
              </a:spcBef>
              <a:spcAft>
                <a:spcPts val="0"/>
              </a:spcAft>
              <a:buSzPts val="1800"/>
              <a:buNone/>
            </a:pPr>
            <a:r>
              <a:rPr b="1" lang="en-US"/>
              <a:t>Libraries Used:</a:t>
            </a:r>
            <a:endParaRPr/>
          </a:p>
          <a:p>
            <a:pPr indent="0" lvl="0" marL="0" rtl="0" algn="l">
              <a:spcBef>
                <a:spcPts val="1000"/>
              </a:spcBef>
              <a:spcAft>
                <a:spcPts val="0"/>
              </a:spcAft>
              <a:buSzPts val="1800"/>
              <a:buNone/>
            </a:pPr>
            <a:r>
              <a:rPr lang="en-US"/>
              <a:t>Numpy: matrix operations</a:t>
            </a:r>
            <a:endParaRPr/>
          </a:p>
          <a:p>
            <a:pPr indent="0" lvl="0" marL="0" rtl="0" algn="l">
              <a:spcBef>
                <a:spcPts val="1000"/>
              </a:spcBef>
              <a:spcAft>
                <a:spcPts val="0"/>
              </a:spcAft>
              <a:buSzPts val="1800"/>
              <a:buNone/>
            </a:pPr>
            <a:r>
              <a:rPr lang="en-US"/>
              <a:t>Pandas: data analysis</a:t>
            </a:r>
            <a:endParaRPr/>
          </a:p>
          <a:p>
            <a:pPr indent="0" lvl="0" marL="0" rtl="0" algn="l">
              <a:spcBef>
                <a:spcPts val="1000"/>
              </a:spcBef>
              <a:spcAft>
                <a:spcPts val="0"/>
              </a:spcAft>
              <a:buSzPts val="1800"/>
              <a:buNone/>
            </a:pPr>
            <a:r>
              <a:rPr lang="en-US"/>
              <a:t>Matplotlib: creating graphs and plots</a:t>
            </a:r>
            <a:endParaRPr/>
          </a:p>
          <a:p>
            <a:pPr indent="0" lvl="0" marL="0" rtl="0" algn="l">
              <a:spcBef>
                <a:spcPts val="1000"/>
              </a:spcBef>
              <a:spcAft>
                <a:spcPts val="0"/>
              </a:spcAft>
              <a:buSzPts val="1800"/>
              <a:buNone/>
            </a:pPr>
            <a:r>
              <a:rPr lang="en-US"/>
              <a:t>Seaborn: enhancing matplotlib plots</a:t>
            </a:r>
            <a:endParaRPr/>
          </a:p>
          <a:p>
            <a:pPr indent="0" lvl="0" marL="0" rtl="0" algn="l">
              <a:spcBef>
                <a:spcPts val="1000"/>
              </a:spcBef>
              <a:spcAft>
                <a:spcPts val="0"/>
              </a:spcAft>
              <a:buSzPts val="1800"/>
              <a:buNone/>
            </a:pPr>
            <a:r>
              <a:rPr lang="en-US"/>
              <a:t>SKLearn: regression analysis</a:t>
            </a:r>
            <a:endParaRPr sz="2000"/>
          </a:p>
        </p:txBody>
      </p:sp>
      <p:sp>
        <p:nvSpPr>
          <p:cNvPr id="188" name="Google Shape;188;p7"/>
          <p:cNvSpPr txBox="1"/>
          <p:nvPr/>
        </p:nvSpPr>
        <p:spPr>
          <a:xfrm>
            <a:off x="5931500" y="364588"/>
            <a:ext cx="6351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rgbClr val="262626"/>
                </a:solidFill>
                <a:latin typeface="Century Gothic"/>
                <a:ea typeface="Century Gothic"/>
                <a:cs typeface="Century Gothic"/>
                <a:sym typeface="Century Gothic"/>
              </a:rPr>
              <a:t>Dataset Overview</a:t>
            </a:r>
            <a:endParaRPr sz="3000">
              <a:solidFill>
                <a:srgbClr val="262626"/>
              </a:solidFill>
              <a:latin typeface="Century Gothic"/>
              <a:ea typeface="Century Gothic"/>
              <a:cs typeface="Century Gothic"/>
              <a:sym typeface="Century Gothic"/>
            </a:endParaRPr>
          </a:p>
        </p:txBody>
      </p:sp>
      <p:sp>
        <p:nvSpPr>
          <p:cNvPr id="189" name="Google Shape;189;p7"/>
          <p:cNvSpPr txBox="1"/>
          <p:nvPr/>
        </p:nvSpPr>
        <p:spPr>
          <a:xfrm>
            <a:off x="5071575" y="1325875"/>
            <a:ext cx="6420300" cy="4926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lang="en-US" sz="2000">
                <a:solidFill>
                  <a:srgbClr val="595959"/>
                </a:solidFill>
                <a:latin typeface="Century Gothic"/>
                <a:ea typeface="Century Gothic"/>
                <a:cs typeface="Century Gothic"/>
                <a:sym typeface="Century Gothic"/>
              </a:rPr>
              <a:t>Source: Kaggle — </a:t>
            </a:r>
            <a:r>
              <a:rPr lang="en-US" sz="2000" u="sng">
                <a:solidFill>
                  <a:schemeClr val="hlink"/>
                </a:solidFill>
                <a:latin typeface="Century Gothic"/>
                <a:ea typeface="Century Gothic"/>
                <a:cs typeface="Century Gothic"/>
                <a:sym typeface="Century Gothic"/>
                <a:hlinkClick r:id="rId3"/>
              </a:rPr>
              <a:t>Shop Customer Dataset</a:t>
            </a:r>
            <a:endParaRPr sz="2000">
              <a:solidFill>
                <a:srgbClr val="595959"/>
              </a:solidFill>
              <a:latin typeface="Century Gothic"/>
              <a:ea typeface="Century Gothic"/>
              <a:cs typeface="Century Gothic"/>
              <a:sym typeface="Century Gothic"/>
            </a:endParaRPr>
          </a:p>
        </p:txBody>
      </p:sp>
      <p:pic>
        <p:nvPicPr>
          <p:cNvPr id="190" name="Google Shape;190;p7"/>
          <p:cNvPicPr preferRelativeResize="0"/>
          <p:nvPr/>
        </p:nvPicPr>
        <p:blipFill>
          <a:blip r:embed="rId4">
            <a:alphaModFix/>
          </a:blip>
          <a:stretch>
            <a:fillRect/>
          </a:stretch>
        </p:blipFill>
        <p:spPr>
          <a:xfrm>
            <a:off x="4420025" y="1998200"/>
            <a:ext cx="7632550" cy="43734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3a34ffb547f_5_3"/>
          <p:cNvSpPr txBox="1"/>
          <p:nvPr>
            <p:ph type="ctrTitle"/>
          </p:nvPr>
        </p:nvSpPr>
        <p:spPr>
          <a:xfrm>
            <a:off x="1161303" y="338150"/>
            <a:ext cx="8611800" cy="73200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262626"/>
              </a:buClr>
              <a:buSzPct val="100000"/>
              <a:buFont typeface="Century Gothic"/>
              <a:buNone/>
            </a:pPr>
            <a:r>
              <a:rPr lang="en-US"/>
              <a:t>Exploratory Data Analysis</a:t>
            </a:r>
            <a:endParaRPr/>
          </a:p>
        </p:txBody>
      </p:sp>
      <p:pic>
        <p:nvPicPr>
          <p:cNvPr id="196" name="Google Shape;196;g3a34ffb547f_5_3"/>
          <p:cNvPicPr preferRelativeResize="0"/>
          <p:nvPr/>
        </p:nvPicPr>
        <p:blipFill rotWithShape="1">
          <a:blip r:embed="rId3">
            <a:alphaModFix/>
          </a:blip>
          <a:srcRect b="0" l="1009" r="0" t="2104"/>
          <a:stretch/>
        </p:blipFill>
        <p:spPr>
          <a:xfrm>
            <a:off x="6618625" y="1344826"/>
            <a:ext cx="5021594" cy="2395725"/>
          </a:xfrm>
          <a:prstGeom prst="rect">
            <a:avLst/>
          </a:prstGeom>
          <a:noFill/>
          <a:ln>
            <a:noFill/>
          </a:ln>
        </p:spPr>
      </p:pic>
      <p:pic>
        <p:nvPicPr>
          <p:cNvPr id="197" name="Google Shape;197;g3a34ffb547f_5_3"/>
          <p:cNvPicPr preferRelativeResize="0"/>
          <p:nvPr/>
        </p:nvPicPr>
        <p:blipFill rotWithShape="1">
          <a:blip r:embed="rId4">
            <a:alphaModFix/>
          </a:blip>
          <a:srcRect b="0" l="0" r="0" t="4049"/>
          <a:stretch/>
        </p:blipFill>
        <p:spPr>
          <a:xfrm>
            <a:off x="589575" y="1344838"/>
            <a:ext cx="5789627" cy="2395724"/>
          </a:xfrm>
          <a:prstGeom prst="rect">
            <a:avLst/>
          </a:prstGeom>
          <a:noFill/>
          <a:ln>
            <a:noFill/>
          </a:ln>
        </p:spPr>
      </p:pic>
      <p:pic>
        <p:nvPicPr>
          <p:cNvPr id="198" name="Google Shape;198;g3a34ffb547f_5_3"/>
          <p:cNvPicPr preferRelativeResize="0"/>
          <p:nvPr/>
        </p:nvPicPr>
        <p:blipFill>
          <a:blip r:embed="rId5">
            <a:alphaModFix/>
          </a:blip>
          <a:stretch>
            <a:fillRect/>
          </a:stretch>
        </p:blipFill>
        <p:spPr>
          <a:xfrm>
            <a:off x="3025163" y="4015226"/>
            <a:ext cx="6141673" cy="2777425"/>
          </a:xfrm>
          <a:prstGeom prst="rect">
            <a:avLst/>
          </a:prstGeom>
          <a:noFill/>
          <a:ln>
            <a:noFill/>
          </a:ln>
        </p:spPr>
      </p:pic>
      <p:sp>
        <p:nvSpPr>
          <p:cNvPr id="199" name="Google Shape;199;g3a34ffb547f_5_3"/>
          <p:cNvSpPr/>
          <p:nvPr/>
        </p:nvSpPr>
        <p:spPr>
          <a:xfrm>
            <a:off x="589575" y="1210250"/>
            <a:ext cx="403500" cy="4539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latin typeface="Century Gothic"/>
                <a:ea typeface="Century Gothic"/>
                <a:cs typeface="Century Gothic"/>
                <a:sym typeface="Century Gothic"/>
              </a:rPr>
              <a:t>1</a:t>
            </a:r>
            <a:endParaRPr b="1">
              <a:latin typeface="Century Gothic"/>
              <a:ea typeface="Century Gothic"/>
              <a:cs typeface="Century Gothic"/>
              <a:sym typeface="Century Gothic"/>
            </a:endParaRPr>
          </a:p>
        </p:txBody>
      </p:sp>
      <p:sp>
        <p:nvSpPr>
          <p:cNvPr id="200" name="Google Shape;200;g3a34ffb547f_5_3"/>
          <p:cNvSpPr/>
          <p:nvPr/>
        </p:nvSpPr>
        <p:spPr>
          <a:xfrm>
            <a:off x="6379200" y="1210250"/>
            <a:ext cx="403500" cy="4539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latin typeface="Century Gothic"/>
                <a:ea typeface="Century Gothic"/>
                <a:cs typeface="Century Gothic"/>
                <a:sym typeface="Century Gothic"/>
              </a:rPr>
              <a:t>2</a:t>
            </a:r>
            <a:endParaRPr b="1">
              <a:latin typeface="Century Gothic"/>
              <a:ea typeface="Century Gothic"/>
              <a:cs typeface="Century Gothic"/>
              <a:sym typeface="Century Gothic"/>
            </a:endParaRPr>
          </a:p>
        </p:txBody>
      </p:sp>
      <p:sp>
        <p:nvSpPr>
          <p:cNvPr id="201" name="Google Shape;201;g3a34ffb547f_5_3"/>
          <p:cNvSpPr/>
          <p:nvPr/>
        </p:nvSpPr>
        <p:spPr>
          <a:xfrm>
            <a:off x="2783225" y="3740550"/>
            <a:ext cx="403500" cy="4539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latin typeface="Century Gothic"/>
                <a:ea typeface="Century Gothic"/>
                <a:cs typeface="Century Gothic"/>
                <a:sym typeface="Century Gothic"/>
              </a:rPr>
              <a:t>3</a:t>
            </a:r>
            <a:endParaRPr b="1">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3a35965b8c8_0_5"/>
          <p:cNvSpPr txBox="1"/>
          <p:nvPr>
            <p:ph type="ctrTitle"/>
          </p:nvPr>
        </p:nvSpPr>
        <p:spPr>
          <a:xfrm>
            <a:off x="1161288" y="338159"/>
            <a:ext cx="6821400" cy="73200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262626"/>
              </a:buClr>
              <a:buSzPct val="100000"/>
              <a:buFont typeface="Century Gothic"/>
              <a:buNone/>
            </a:pPr>
            <a:r>
              <a:rPr lang="en-US"/>
              <a:t>Feature Engineering</a:t>
            </a:r>
            <a:endParaRPr/>
          </a:p>
        </p:txBody>
      </p:sp>
      <p:pic>
        <p:nvPicPr>
          <p:cNvPr id="207" name="Google Shape;207;g3a35965b8c8_0_5"/>
          <p:cNvPicPr preferRelativeResize="0"/>
          <p:nvPr/>
        </p:nvPicPr>
        <p:blipFill>
          <a:blip r:embed="rId3">
            <a:alphaModFix/>
          </a:blip>
          <a:stretch>
            <a:fillRect/>
          </a:stretch>
        </p:blipFill>
        <p:spPr>
          <a:xfrm>
            <a:off x="2106600" y="1398925"/>
            <a:ext cx="8635998" cy="4630999"/>
          </a:xfrm>
          <a:prstGeom prst="rect">
            <a:avLst/>
          </a:prstGeom>
          <a:noFill/>
          <a:ln>
            <a:noFill/>
          </a:ln>
        </p:spPr>
      </p:pic>
      <p:sp>
        <p:nvSpPr>
          <p:cNvPr id="208" name="Google Shape;208;g3a35965b8c8_0_5"/>
          <p:cNvSpPr txBox="1"/>
          <p:nvPr/>
        </p:nvSpPr>
        <p:spPr>
          <a:xfrm>
            <a:off x="242475" y="6248725"/>
            <a:ext cx="11727600" cy="5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3F3F3F"/>
                </a:solidFill>
                <a:latin typeface="Century Gothic"/>
                <a:ea typeface="Century Gothic"/>
                <a:cs typeface="Century Gothic"/>
                <a:sym typeface="Century Gothic"/>
              </a:rPr>
              <a:t>Features considered are: Age, Gender,Profession, Family Size, Annual Income ($), Spending Score (1-100), Work Experience</a:t>
            </a:r>
            <a:endParaRPr sz="1800">
              <a:solidFill>
                <a:srgbClr val="3F3F3F"/>
              </a:solidFill>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9"/>
          <p:cNvSpPr txBox="1"/>
          <p:nvPr>
            <p:ph type="ctrTitle"/>
          </p:nvPr>
        </p:nvSpPr>
        <p:spPr>
          <a:xfrm>
            <a:off x="1161288" y="338159"/>
            <a:ext cx="6821423" cy="731858"/>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262626"/>
              </a:buClr>
              <a:buSzPct val="100000"/>
              <a:buFont typeface="Century Gothic"/>
              <a:buNone/>
            </a:pPr>
            <a:r>
              <a:rPr lang="en-US"/>
              <a:t>What is Clustering?</a:t>
            </a:r>
            <a:endParaRPr/>
          </a:p>
        </p:txBody>
      </p:sp>
      <p:sp>
        <p:nvSpPr>
          <p:cNvPr id="214" name="Google Shape;214;p9"/>
          <p:cNvSpPr txBox="1"/>
          <p:nvPr>
            <p:ph idx="1" type="subTitle"/>
          </p:nvPr>
        </p:nvSpPr>
        <p:spPr>
          <a:xfrm>
            <a:off x="1161300" y="1227550"/>
            <a:ext cx="5572500" cy="1895700"/>
          </a:xfrm>
          <a:prstGeom prst="rect">
            <a:avLst/>
          </a:prstGeom>
          <a:noFill/>
          <a:ln>
            <a:noFill/>
          </a:ln>
        </p:spPr>
        <p:txBody>
          <a:bodyPr anchorCtr="0" anchor="t" bIns="45700" lIns="91425" spcFirstLastPara="1" rIns="91425" wrap="square" tIns="45700">
            <a:noAutofit/>
          </a:bodyPr>
          <a:lstStyle/>
          <a:p>
            <a:pPr indent="-247650" lvl="0" marL="285750" rtl="0" algn="l">
              <a:spcBef>
                <a:spcPts val="1000"/>
              </a:spcBef>
              <a:spcAft>
                <a:spcPts val="0"/>
              </a:spcAft>
              <a:buSzPts val="1400"/>
              <a:buFont typeface="Arial"/>
              <a:buChar char="•"/>
            </a:pPr>
            <a:r>
              <a:rPr lang="en-US" sz="1400"/>
              <a:t>Clustering is a data analysis technique that groups similar data points together.</a:t>
            </a:r>
            <a:endParaRPr sz="1400"/>
          </a:p>
          <a:p>
            <a:pPr indent="-247650" lvl="0" marL="285750" rtl="0" algn="l">
              <a:spcBef>
                <a:spcPts val="1000"/>
              </a:spcBef>
              <a:spcAft>
                <a:spcPts val="0"/>
              </a:spcAft>
              <a:buSzPts val="1400"/>
              <a:buFont typeface="Arial"/>
              <a:buChar char="•"/>
            </a:pPr>
            <a:r>
              <a:rPr lang="en-US" sz="1400"/>
              <a:t>Each group (called a cluster) contains data points that are more similar to each other than to those in other groups.</a:t>
            </a:r>
            <a:endParaRPr sz="1400"/>
          </a:p>
          <a:p>
            <a:pPr indent="-247650" lvl="0" marL="285750" rtl="0" algn="l">
              <a:spcBef>
                <a:spcPts val="1000"/>
              </a:spcBef>
              <a:spcAft>
                <a:spcPts val="0"/>
              </a:spcAft>
              <a:buSzPts val="1400"/>
              <a:buFont typeface="Arial"/>
              <a:buChar char="•"/>
            </a:pPr>
            <a:r>
              <a:rPr lang="en-US" sz="1400"/>
              <a:t>It’s an unsupervised learning method, meaning it doesn’t rely on predefined labels or outcomes.</a:t>
            </a:r>
            <a:endParaRPr sz="1400"/>
          </a:p>
          <a:p>
            <a:pPr indent="0" lvl="0" marL="0" rtl="0" algn="l">
              <a:spcBef>
                <a:spcPts val="1000"/>
              </a:spcBef>
              <a:spcAft>
                <a:spcPts val="0"/>
              </a:spcAft>
              <a:buNone/>
            </a:pPr>
            <a:r>
              <a:t/>
            </a:r>
            <a:endParaRPr sz="1400"/>
          </a:p>
        </p:txBody>
      </p:sp>
      <p:pic>
        <p:nvPicPr>
          <p:cNvPr id="215" name="Google Shape;215;p9"/>
          <p:cNvPicPr preferRelativeResize="0"/>
          <p:nvPr/>
        </p:nvPicPr>
        <p:blipFill rotWithShape="1">
          <a:blip r:embed="rId3">
            <a:alphaModFix/>
          </a:blip>
          <a:srcRect b="2871" l="2618" r="2103" t="3921"/>
          <a:stretch/>
        </p:blipFill>
        <p:spPr>
          <a:xfrm>
            <a:off x="7580675" y="418275"/>
            <a:ext cx="4296127" cy="2801833"/>
          </a:xfrm>
          <a:prstGeom prst="rect">
            <a:avLst/>
          </a:prstGeom>
          <a:noFill/>
          <a:ln>
            <a:noFill/>
          </a:ln>
        </p:spPr>
      </p:pic>
      <p:sp>
        <p:nvSpPr>
          <p:cNvPr id="216" name="Google Shape;216;p9"/>
          <p:cNvSpPr txBox="1"/>
          <p:nvPr/>
        </p:nvSpPr>
        <p:spPr>
          <a:xfrm>
            <a:off x="7580671" y="3387759"/>
            <a:ext cx="4611300" cy="2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Century Gothic"/>
                <a:ea typeface="Century Gothic"/>
                <a:cs typeface="Century Gothic"/>
                <a:sym typeface="Century Gothic"/>
              </a:rPr>
              <a:t>A Student bookshelf clustered based on the category of each product.</a:t>
            </a:r>
            <a:endParaRPr/>
          </a:p>
        </p:txBody>
      </p:sp>
      <p:pic>
        <p:nvPicPr>
          <p:cNvPr id="217" name="Google Shape;217;p9"/>
          <p:cNvPicPr preferRelativeResize="0"/>
          <p:nvPr/>
        </p:nvPicPr>
        <p:blipFill rotWithShape="1">
          <a:blip r:embed="rId4">
            <a:alphaModFix/>
          </a:blip>
          <a:srcRect b="4817" l="3155" r="2637" t="4790"/>
          <a:stretch/>
        </p:blipFill>
        <p:spPr>
          <a:xfrm>
            <a:off x="1799775" y="3387750"/>
            <a:ext cx="4045774" cy="2587950"/>
          </a:xfrm>
          <a:prstGeom prst="rect">
            <a:avLst/>
          </a:prstGeom>
          <a:noFill/>
          <a:ln>
            <a:noFill/>
          </a:ln>
        </p:spPr>
      </p:pic>
      <p:sp>
        <p:nvSpPr>
          <p:cNvPr id="218" name="Google Shape;218;p9"/>
          <p:cNvSpPr txBox="1"/>
          <p:nvPr/>
        </p:nvSpPr>
        <p:spPr>
          <a:xfrm>
            <a:off x="2172373" y="5975709"/>
            <a:ext cx="3197700" cy="176400"/>
          </a:xfrm>
          <a:prstGeom prst="rect">
            <a:avLst/>
          </a:prstGeom>
          <a:noFill/>
          <a:ln>
            <a:noFill/>
          </a:ln>
        </p:spPr>
        <p:txBody>
          <a:bodyPr anchorCtr="0" anchor="t" bIns="32750" lIns="65500" spcFirstLastPara="1" rIns="65500" wrap="square" tIns="32750">
            <a:spAutoFit/>
          </a:bodyPr>
          <a:lstStyle/>
          <a:p>
            <a:pPr indent="0" lvl="0" marL="0" marR="0" rtl="0" algn="l">
              <a:spcBef>
                <a:spcPts val="0"/>
              </a:spcBef>
              <a:spcAft>
                <a:spcPts val="0"/>
              </a:spcAft>
              <a:buNone/>
            </a:pPr>
            <a:r>
              <a:rPr lang="en-US" sz="716">
                <a:solidFill>
                  <a:schemeClr val="dk1"/>
                </a:solidFill>
                <a:latin typeface="Century Gothic"/>
                <a:ea typeface="Century Gothic"/>
                <a:cs typeface="Century Gothic"/>
                <a:sym typeface="Century Gothic"/>
              </a:rPr>
              <a:t>A Grocery store clustered based on the category of each product.</a:t>
            </a:r>
            <a:endParaRPr sz="1002"/>
          </a:p>
        </p:txBody>
      </p:sp>
      <p:sp>
        <p:nvSpPr>
          <p:cNvPr id="219" name="Google Shape;219;p9"/>
          <p:cNvSpPr txBox="1"/>
          <p:nvPr/>
        </p:nvSpPr>
        <p:spPr>
          <a:xfrm>
            <a:off x="6638325" y="4021225"/>
            <a:ext cx="4756800" cy="1949700"/>
          </a:xfrm>
          <a:prstGeom prst="rect">
            <a:avLst/>
          </a:prstGeom>
          <a:noFill/>
          <a:ln>
            <a:noFill/>
          </a:ln>
        </p:spPr>
        <p:txBody>
          <a:bodyPr anchorCtr="0" anchor="t" bIns="91425" lIns="91425" spcFirstLastPara="1" rIns="91425" wrap="square" tIns="91425">
            <a:spAutoFit/>
          </a:bodyPr>
          <a:lstStyle/>
          <a:p>
            <a:pPr indent="-247650" lvl="0" marL="285750" rtl="0" algn="l">
              <a:spcBef>
                <a:spcPts val="1000"/>
              </a:spcBef>
              <a:spcAft>
                <a:spcPts val="0"/>
              </a:spcAft>
              <a:buClr>
                <a:schemeClr val="accent1"/>
              </a:buClr>
              <a:buSzPts val="1400"/>
              <a:buFont typeface="Arial"/>
              <a:buChar char="•"/>
            </a:pPr>
            <a:r>
              <a:rPr lang="en-US">
                <a:solidFill>
                  <a:srgbClr val="595959"/>
                </a:solidFill>
                <a:latin typeface="Century Gothic"/>
                <a:ea typeface="Century Gothic"/>
                <a:cs typeface="Century Gothic"/>
                <a:sym typeface="Century Gothic"/>
              </a:rPr>
              <a:t>Helps businesses understand hidden patterns in customer data.</a:t>
            </a:r>
            <a:endParaRPr>
              <a:solidFill>
                <a:srgbClr val="595959"/>
              </a:solidFill>
              <a:latin typeface="Century Gothic"/>
              <a:ea typeface="Century Gothic"/>
              <a:cs typeface="Century Gothic"/>
              <a:sym typeface="Century Gothic"/>
            </a:endParaRPr>
          </a:p>
          <a:p>
            <a:pPr indent="-247650" lvl="0" marL="285750" rtl="0" algn="l">
              <a:spcBef>
                <a:spcPts val="1000"/>
              </a:spcBef>
              <a:spcAft>
                <a:spcPts val="0"/>
              </a:spcAft>
              <a:buClr>
                <a:schemeClr val="accent1"/>
              </a:buClr>
              <a:buSzPts val="1400"/>
              <a:buFont typeface="Arial"/>
              <a:buChar char="•"/>
            </a:pPr>
            <a:r>
              <a:rPr lang="en-US">
                <a:solidFill>
                  <a:srgbClr val="595959"/>
                </a:solidFill>
                <a:latin typeface="Century Gothic"/>
                <a:ea typeface="Century Gothic"/>
                <a:cs typeface="Century Gothic"/>
                <a:sym typeface="Century Gothic"/>
              </a:rPr>
              <a:t>Enables personalized marketing strategies for each group.</a:t>
            </a:r>
            <a:endParaRPr>
              <a:solidFill>
                <a:srgbClr val="595959"/>
              </a:solidFill>
              <a:latin typeface="Century Gothic"/>
              <a:ea typeface="Century Gothic"/>
              <a:cs typeface="Century Gothic"/>
              <a:sym typeface="Century Gothic"/>
            </a:endParaRPr>
          </a:p>
          <a:p>
            <a:pPr indent="-247650" lvl="0" marL="285750" rtl="0" algn="l">
              <a:spcBef>
                <a:spcPts val="1000"/>
              </a:spcBef>
              <a:spcAft>
                <a:spcPts val="0"/>
              </a:spcAft>
              <a:buClr>
                <a:schemeClr val="accent1"/>
              </a:buClr>
              <a:buSzPts val="1400"/>
              <a:buFont typeface="Arial"/>
              <a:buChar char="•"/>
            </a:pPr>
            <a:r>
              <a:rPr lang="en-US">
                <a:solidFill>
                  <a:srgbClr val="595959"/>
                </a:solidFill>
                <a:latin typeface="Century Gothic"/>
                <a:ea typeface="Century Gothic"/>
                <a:cs typeface="Century Gothic"/>
                <a:sym typeface="Century Gothic"/>
              </a:rPr>
              <a:t>Improves decision-making by identifying key customer segments (e.g., high spenders vs. budget buyers).</a:t>
            </a:r>
            <a:endParaRPr>
              <a:solidFill>
                <a:srgbClr val="595959"/>
              </a:solidFill>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g3a390ec7a8a_0_0"/>
          <p:cNvSpPr txBox="1"/>
          <p:nvPr>
            <p:ph type="ctrTitle"/>
          </p:nvPr>
        </p:nvSpPr>
        <p:spPr>
          <a:xfrm>
            <a:off x="1638300" y="245575"/>
            <a:ext cx="8915400" cy="16368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4400">
                <a:solidFill>
                  <a:schemeClr val="dk1"/>
                </a:solidFill>
              </a:rPr>
              <a:t>Clustering Process &amp; Finding      Optimal k</a:t>
            </a:r>
            <a:endParaRPr>
              <a:solidFill>
                <a:schemeClr val="dk1"/>
              </a:solidFill>
            </a:endParaRPr>
          </a:p>
        </p:txBody>
      </p:sp>
      <p:sp>
        <p:nvSpPr>
          <p:cNvPr id="225" name="Google Shape;225;g3a390ec7a8a_0_0"/>
          <p:cNvSpPr txBox="1"/>
          <p:nvPr>
            <p:ph idx="1" type="subTitle"/>
          </p:nvPr>
        </p:nvSpPr>
        <p:spPr>
          <a:xfrm>
            <a:off x="1815950" y="2197825"/>
            <a:ext cx="4984800" cy="4259100"/>
          </a:xfrm>
          <a:prstGeom prst="rect">
            <a:avLst/>
          </a:prstGeom>
        </p:spPr>
        <p:txBody>
          <a:bodyPr anchorCtr="0" anchor="t" bIns="45700" lIns="91425" spcFirstLastPara="1" rIns="91425" wrap="square" tIns="45700">
            <a:normAutofit fontScale="77500" lnSpcReduction="20000"/>
          </a:bodyPr>
          <a:lstStyle/>
          <a:p>
            <a:pPr indent="0" lvl="0" marL="0" rtl="0" algn="just">
              <a:lnSpc>
                <a:spcPct val="115000"/>
              </a:lnSpc>
              <a:spcBef>
                <a:spcPts val="1200"/>
              </a:spcBef>
              <a:spcAft>
                <a:spcPts val="0"/>
              </a:spcAft>
              <a:buNone/>
            </a:pPr>
            <a:r>
              <a:rPr lang="en-US" sz="3200"/>
              <a:t>• Selected Age, Annual Income, Spending Score as key features</a:t>
            </a:r>
            <a:endParaRPr sz="3200"/>
          </a:p>
          <a:p>
            <a:pPr indent="0" lvl="0" marL="0" rtl="0" algn="just">
              <a:lnSpc>
                <a:spcPct val="115000"/>
              </a:lnSpc>
              <a:spcBef>
                <a:spcPts val="1200"/>
              </a:spcBef>
              <a:spcAft>
                <a:spcPts val="0"/>
              </a:spcAft>
              <a:buNone/>
            </a:pPr>
            <a:r>
              <a:rPr lang="en-US" sz="3200"/>
              <a:t>• Standardized data using Standard Scaler</a:t>
            </a:r>
            <a:endParaRPr sz="3200"/>
          </a:p>
          <a:p>
            <a:pPr indent="0" lvl="0" marL="0" rtl="0" algn="just">
              <a:lnSpc>
                <a:spcPct val="115000"/>
              </a:lnSpc>
              <a:spcBef>
                <a:spcPts val="1200"/>
              </a:spcBef>
              <a:spcAft>
                <a:spcPts val="0"/>
              </a:spcAft>
              <a:buNone/>
            </a:pPr>
            <a:r>
              <a:rPr lang="en-US" sz="3200"/>
              <a:t>• Applied K-Means clustering (k = 3)</a:t>
            </a:r>
            <a:endParaRPr sz="3200"/>
          </a:p>
          <a:p>
            <a:pPr indent="0" lvl="0" marL="0" rtl="0" algn="just">
              <a:lnSpc>
                <a:spcPct val="115000"/>
              </a:lnSpc>
              <a:spcBef>
                <a:spcPts val="1200"/>
              </a:spcBef>
              <a:spcAft>
                <a:spcPts val="0"/>
              </a:spcAft>
              <a:buNone/>
            </a:pPr>
            <a:r>
              <a:rPr lang="en-US" sz="3200"/>
              <a:t>• Used Elbow Method: WSSD vs k       elbow at k = 3</a:t>
            </a:r>
            <a:endParaRPr sz="3200"/>
          </a:p>
          <a:p>
            <a:pPr indent="0" lvl="0" marL="0" rtl="0" algn="l">
              <a:spcBef>
                <a:spcPts val="1200"/>
              </a:spcBef>
              <a:spcAft>
                <a:spcPts val="0"/>
              </a:spcAft>
              <a:buNone/>
            </a:pPr>
            <a:r>
              <a:t/>
            </a:r>
            <a:endParaRPr/>
          </a:p>
        </p:txBody>
      </p:sp>
      <p:pic>
        <p:nvPicPr>
          <p:cNvPr id="226" name="Google Shape;226;g3a390ec7a8a_0_0"/>
          <p:cNvPicPr preferRelativeResize="0"/>
          <p:nvPr/>
        </p:nvPicPr>
        <p:blipFill>
          <a:blip r:embed="rId3">
            <a:alphaModFix/>
          </a:blip>
          <a:stretch>
            <a:fillRect/>
          </a:stretch>
        </p:blipFill>
        <p:spPr>
          <a:xfrm>
            <a:off x="6953525" y="2064000"/>
            <a:ext cx="4718449" cy="4259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3a390ec7a8a_0_7"/>
          <p:cNvSpPr txBox="1"/>
          <p:nvPr>
            <p:ph type="ctrTitle"/>
          </p:nvPr>
        </p:nvSpPr>
        <p:spPr>
          <a:xfrm>
            <a:off x="1724850" y="347325"/>
            <a:ext cx="8742300" cy="863400"/>
          </a:xfrm>
          <a:prstGeom prst="rect">
            <a:avLst/>
          </a:prstGeom>
        </p:spPr>
        <p:txBody>
          <a:bodyPr anchorCtr="0" anchor="b" bIns="45700" lIns="91425" spcFirstLastPara="1" rIns="91425" wrap="square" tIns="45700">
            <a:normAutofit fontScale="90000"/>
          </a:bodyPr>
          <a:lstStyle/>
          <a:p>
            <a:pPr indent="0" lvl="0" marL="0" rtl="0" algn="ctr">
              <a:spcBef>
                <a:spcPts val="0"/>
              </a:spcBef>
              <a:spcAft>
                <a:spcPts val="0"/>
              </a:spcAft>
              <a:buNone/>
            </a:pPr>
            <a:r>
              <a:rPr lang="en-US" sz="4400">
                <a:solidFill>
                  <a:schemeClr val="dk1"/>
                </a:solidFill>
              </a:rPr>
              <a:t>Cluster Insights &amp; Target Segment</a:t>
            </a:r>
            <a:endParaRPr>
              <a:solidFill>
                <a:schemeClr val="dk1"/>
              </a:solidFill>
            </a:endParaRPr>
          </a:p>
        </p:txBody>
      </p:sp>
      <p:sp>
        <p:nvSpPr>
          <p:cNvPr id="232" name="Google Shape;232;g3a390ec7a8a_0_7"/>
          <p:cNvSpPr txBox="1"/>
          <p:nvPr>
            <p:ph idx="1" type="subTitle"/>
          </p:nvPr>
        </p:nvSpPr>
        <p:spPr>
          <a:xfrm>
            <a:off x="1275925" y="1676725"/>
            <a:ext cx="5295600" cy="4331100"/>
          </a:xfrm>
          <a:prstGeom prst="rect">
            <a:avLst/>
          </a:prstGeom>
        </p:spPr>
        <p:txBody>
          <a:bodyPr anchorCtr="0" anchor="t" bIns="45700" lIns="91425" spcFirstLastPara="1" rIns="91425" wrap="square" tIns="45700">
            <a:normAutofit fontScale="85000" lnSpcReduction="20000"/>
          </a:bodyPr>
          <a:lstStyle/>
          <a:p>
            <a:pPr indent="0" lvl="0" marL="0" rtl="0" algn="just">
              <a:lnSpc>
                <a:spcPct val="115000"/>
              </a:lnSpc>
              <a:spcBef>
                <a:spcPts val="1200"/>
              </a:spcBef>
              <a:spcAft>
                <a:spcPts val="0"/>
              </a:spcAft>
              <a:buClr>
                <a:schemeClr val="dk1"/>
              </a:buClr>
              <a:buSzPct val="40740"/>
              <a:buFont typeface="Arial"/>
              <a:buNone/>
            </a:pPr>
            <a:r>
              <a:rPr lang="en-US" sz="2700"/>
              <a:t>• Calculated average Age, Income, Spending Score for each cluster</a:t>
            </a:r>
            <a:endParaRPr sz="2700"/>
          </a:p>
          <a:p>
            <a:pPr indent="0" lvl="0" marL="0" rtl="0" algn="just">
              <a:lnSpc>
                <a:spcPct val="115000"/>
              </a:lnSpc>
              <a:spcBef>
                <a:spcPts val="1200"/>
              </a:spcBef>
              <a:spcAft>
                <a:spcPts val="0"/>
              </a:spcAft>
              <a:buClr>
                <a:schemeClr val="dk1"/>
              </a:buClr>
              <a:buSzPct val="40740"/>
              <a:buFont typeface="Arial"/>
              <a:buNone/>
            </a:pPr>
            <a:r>
              <a:rPr lang="en-US" sz="2700"/>
              <a:t>• Compared cluster averages with overall means</a:t>
            </a:r>
            <a:endParaRPr sz="2700"/>
          </a:p>
          <a:p>
            <a:pPr indent="0" lvl="0" marL="0" rtl="0" algn="just">
              <a:lnSpc>
                <a:spcPct val="115000"/>
              </a:lnSpc>
              <a:spcBef>
                <a:spcPts val="1200"/>
              </a:spcBef>
              <a:spcAft>
                <a:spcPts val="0"/>
              </a:spcAft>
              <a:buClr>
                <a:schemeClr val="dk1"/>
              </a:buClr>
              <a:buSzPct val="40740"/>
              <a:buFont typeface="Arial"/>
              <a:buNone/>
            </a:pPr>
            <a:r>
              <a:rPr lang="en-US" sz="2700"/>
              <a:t>• Cluster 0 showed highest spending score &amp; strong income</a:t>
            </a:r>
            <a:endParaRPr sz="2700"/>
          </a:p>
          <a:p>
            <a:pPr indent="0" lvl="0" marL="0" rtl="0" algn="just">
              <a:lnSpc>
                <a:spcPct val="115000"/>
              </a:lnSpc>
              <a:spcBef>
                <a:spcPts val="1200"/>
              </a:spcBef>
              <a:spcAft>
                <a:spcPts val="0"/>
              </a:spcAft>
              <a:buClr>
                <a:schemeClr val="dk1"/>
              </a:buClr>
              <a:buSzPct val="40740"/>
              <a:buFont typeface="Arial"/>
              <a:buNone/>
            </a:pPr>
            <a:r>
              <a:rPr lang="en-US" sz="2700"/>
              <a:t>• Target Segment: Young, high-income, high-spending customers</a:t>
            </a:r>
            <a:endParaRPr sz="2700"/>
          </a:p>
          <a:p>
            <a:pPr indent="0" lvl="0" marL="0" rtl="0" algn="just">
              <a:spcBef>
                <a:spcPts val="1200"/>
              </a:spcBef>
              <a:spcAft>
                <a:spcPts val="0"/>
              </a:spcAft>
              <a:buNone/>
            </a:pPr>
            <a:r>
              <a:t/>
            </a:r>
            <a:endParaRPr sz="2700"/>
          </a:p>
        </p:txBody>
      </p:sp>
      <p:pic>
        <p:nvPicPr>
          <p:cNvPr id="233" name="Google Shape;233;g3a390ec7a8a_0_7"/>
          <p:cNvPicPr preferRelativeResize="0"/>
          <p:nvPr/>
        </p:nvPicPr>
        <p:blipFill>
          <a:blip r:embed="rId3">
            <a:alphaModFix/>
          </a:blip>
          <a:stretch>
            <a:fillRect/>
          </a:stretch>
        </p:blipFill>
        <p:spPr>
          <a:xfrm>
            <a:off x="6699275" y="1528950"/>
            <a:ext cx="5192374" cy="4045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Wisp">
  <a:themeElements>
    <a:clrScheme name="Wisp">
      <a:dk1>
        <a:srgbClr val="000000"/>
      </a:dk1>
      <a:lt1>
        <a:srgbClr val="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2025-11-12T00:26:06Z</dcterms:created>
  <dc:creator>Preethi Sivakumar</dc:creator>
</cp:coreProperties>
</file>